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66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64"/>
    <p:restoredTop sz="94580"/>
  </p:normalViewPr>
  <p:slideViewPr>
    <p:cSldViewPr snapToGrid="0">
      <p:cViewPr varScale="1">
        <p:scale>
          <a:sx n="70" d="100"/>
          <a:sy n="70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3C091-5301-498B-BF9F-1F8A51C506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78DDF-1865-474B-82DA-CA1606CD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6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871B-F702-4D79-AA58-2C73C45BF86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9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70588-40EB-41A5-9421-6AE95E53FD2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7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475-EE9A-4CE2-9D21-4A7B066A03F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EBD1-88DE-44BE-B47A-0460E0AC9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33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475-EE9A-4CE2-9D21-4A7B066A03F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EBD1-88DE-44BE-B47A-0460E0AC9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5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475-EE9A-4CE2-9D21-4A7B066A03F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EBD1-88DE-44BE-B47A-0460E0AC9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66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EFF36-2DD8-4F6D-B458-BF9BD4506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8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475-EE9A-4CE2-9D21-4A7B066A03F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EBD1-88DE-44BE-B47A-0460E0AC9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4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475-EE9A-4CE2-9D21-4A7B066A03F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EBD1-88DE-44BE-B47A-0460E0AC9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2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475-EE9A-4CE2-9D21-4A7B066A03F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EBD1-88DE-44BE-B47A-0460E0AC9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6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475-EE9A-4CE2-9D21-4A7B066A03F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EBD1-88DE-44BE-B47A-0460E0AC9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2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475-EE9A-4CE2-9D21-4A7B066A03F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EBD1-88DE-44BE-B47A-0460E0AC9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9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475-EE9A-4CE2-9D21-4A7B066A03F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EBD1-88DE-44BE-B47A-0460E0AC9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2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475-EE9A-4CE2-9D21-4A7B066A03F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EBD1-88DE-44BE-B47A-0460E0AC9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475-EE9A-4CE2-9D21-4A7B066A03F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EBD1-88DE-44BE-B47A-0460E0AC9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2D475-EE9A-4CE2-9D21-4A7B066A03F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3EBD1-88DE-44BE-B47A-0460E0AC9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4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png"/><Relationship Id="rId4" Type="http://schemas.openxmlformats.org/officeDocument/2006/relationships/image" Target="../media/image15.wmf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jpeg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wmf"/><Relationship Id="rId9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.jpeg"/><Relationship Id="rId4" Type="http://schemas.openxmlformats.org/officeDocument/2006/relationships/image" Target="../media/image13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524001" y="29633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1524001" y="28014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4" name="Rectangle 13"/>
          <p:cNvSpPr>
            <a:spLocks noChangeArrowheads="1"/>
          </p:cNvSpPr>
          <p:nvPr/>
        </p:nvSpPr>
        <p:spPr bwMode="auto">
          <a:xfrm>
            <a:off x="6157913" y="3567113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kk-KZ" sz="1400">
                <a:latin typeface="Times New Roman KZ" charset="-52"/>
                <a:ea typeface="Times New Roman" pitchFamily="18" charset="0"/>
                <a:cs typeface="Kz Times New Roman" charset="0"/>
              </a:rPr>
              <a:t>.</a:t>
            </a:r>
            <a:endParaRPr lang="kk-KZ">
              <a:ea typeface="Times New Roman" pitchFamily="18" charset="0"/>
              <a:cs typeface="Kz Times New Roman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16170"/>
              </p:ext>
            </p:extLst>
          </p:nvPr>
        </p:nvGraphicFramePr>
        <p:xfrm>
          <a:off x="518615" y="1036355"/>
          <a:ext cx="10945504" cy="1706508"/>
        </p:xfrm>
        <a:graphic>
          <a:graphicData uri="http://schemas.openxmlformats.org/drawingml/2006/table">
            <a:tbl>
              <a:tblPr/>
              <a:tblGrid>
                <a:gridCol w="10945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06508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 </a:t>
                      </a:r>
                      <a:r>
                        <a:rPr lang="ru-RU" sz="2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Fundamentals of wetting phenomena. Adhesion and cohesion work. Capillary pressure. </a:t>
                      </a: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82137" y="2159756"/>
            <a:ext cx="113276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difference in the composition and structure of phases in contact, as well as the nature of the intermolecular interactions in the bulk of these phases, stipulates the presence of a peculiar unsaturated molecular force field at the interface.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As a result, within the interfacial layer the density of such thermodynamic functions as free energy, internal energy and entropy is elevated in comparison with the bulk.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large interface present in disperse systems determines the very important role of the surface (interfacial) phenomena taking place in such systems.</a:t>
            </a:r>
            <a:endParaRPr lang="ru-RU" sz="2800" dirty="0"/>
          </a:p>
        </p:txBody>
      </p:sp>
      <p:pic>
        <p:nvPicPr>
          <p:cNvPr id="8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7105650" y="6372225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sma-NO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Adilbekova</a:t>
            </a:r>
            <a:r>
              <a:rPr lang="en-US" altLang="sma-NO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A.O</a:t>
            </a:r>
          </a:p>
        </p:txBody>
      </p:sp>
    </p:spTree>
    <p:extLst>
      <p:ext uri="{BB962C8B-B14F-4D97-AF65-F5344CB8AC3E}">
        <p14:creationId xmlns:p14="http://schemas.microsoft.com/office/powerpoint/2010/main" val="70992647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024035" y="3861049"/>
            <a:ext cx="41036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Laplace-Young</a:t>
            </a:r>
            <a:r>
              <a:rPr lang="kk-KZ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 law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spherical surface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944" y="457829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kk-KZ" sz="2800" dirty="0"/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=0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=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81" name="Object 2"/>
          <p:cNvGraphicFramePr>
            <a:graphicFrameLocks noChangeAspect="1"/>
          </p:cNvGraphicFramePr>
          <p:nvPr/>
        </p:nvGraphicFramePr>
        <p:xfrm>
          <a:off x="3359696" y="2348881"/>
          <a:ext cx="2016225" cy="82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Формула" r:id="rId3" imgW="990360" imgH="406080" progId="Equation.3">
                  <p:embed/>
                </p:oleObj>
              </mc:Choice>
              <mc:Fallback>
                <p:oleObj name="Формула" r:id="rId3" imgW="9903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696" y="2348881"/>
                        <a:ext cx="2016225" cy="8271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204520" y="2492897"/>
            <a:ext cx="2699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7013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 =</a:t>
            </a:r>
            <a:r>
              <a:rPr lang="en-US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3200" dirty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kk-KZ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kk-KZ" sz="3200" baseline="30000" dirty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endParaRPr lang="kk-KZ" sz="3200" dirty="0">
              <a:latin typeface="Calibri" pitchFamily="34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7608168" y="1340769"/>
            <a:ext cx="1691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α</a:t>
            </a:r>
            <a:r>
              <a:rPr lang="en-US" sz="3600" baseline="-25000" dirty="0"/>
              <a:t> </a:t>
            </a:r>
            <a:r>
              <a:rPr lang="en-US" sz="3600" dirty="0"/>
              <a:t>&gt;</a:t>
            </a:r>
            <a:r>
              <a:rPr lang="en-US" sz="3600" baseline="-25000" dirty="0"/>
              <a:t> </a:t>
            </a:r>
            <a:r>
              <a:rPr lang="en-US" sz="3600" dirty="0" err="1"/>
              <a:t>P</a:t>
            </a:r>
            <a:r>
              <a:rPr lang="en-US" sz="3600" baseline="-25000" dirty="0" err="1"/>
              <a:t>β</a:t>
            </a:r>
            <a:endParaRPr lang="ru-RU" sz="3600" dirty="0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384032" y="3861049"/>
            <a:ext cx="331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701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3600" baseline="-30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en-US" sz="3600" baseline="-30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3600" baseline="-30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3600" baseline="-30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β</a:t>
            </a:r>
            <a:r>
              <a:rPr lang="en-US" sz="3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= 2σ/r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2999656" y="1340769"/>
            <a:ext cx="3744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701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3200" baseline="-30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en-US" sz="32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32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3200" baseline="-30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β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σ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ds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dV</a:t>
            </a:r>
            <a:r>
              <a:rPr lang="en-US" sz="3200" baseline="30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23792" y="3140968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dV = 4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kk-KZ" sz="28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dr;     dS = 8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r dr</a:t>
            </a:r>
            <a:endParaRPr lang="ru-RU" sz="2800" dirty="0"/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6301954" y="4653136"/>
          <a:ext cx="274637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Формула" r:id="rId5" imgW="1117440" imgH="482400" progId="Equation.3">
                  <p:embed/>
                </p:oleObj>
              </mc:Choice>
              <mc:Fallback>
                <p:oleObj name="Формула" r:id="rId5" imgW="1117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1954" y="4653136"/>
                        <a:ext cx="2746375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07569" y="5085185"/>
            <a:ext cx="41036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ellipsoidal surface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207569" y="5849070"/>
            <a:ext cx="41036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cylinder surface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 19"/>
          <p:cNvSpPr>
            <a:spLocks noChangeArrowheads="1"/>
          </p:cNvSpPr>
          <p:nvPr/>
        </p:nvSpPr>
        <p:spPr bwMode="auto">
          <a:xfrm>
            <a:off x="4992167" y="5851690"/>
            <a:ext cx="1512167" cy="52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r</a:t>
            </a:r>
            <a:r>
              <a:rPr lang="ru-MD" sz="2800" baseline="-25000" dirty="0"/>
              <a:t>2 </a:t>
            </a:r>
            <a:r>
              <a:rPr lang="ru-MD" sz="2800" dirty="0"/>
              <a:t>= </a:t>
            </a:r>
            <a:r>
              <a:rPr lang="ru-RU" sz="2800" dirty="0">
                <a:sym typeface="Symbol" pitchFamily="18" charset="2"/>
              </a:rPr>
              <a:t></a:t>
            </a:r>
            <a:endParaRPr lang="ru-RU" sz="2800" dirty="0"/>
          </a:p>
        </p:txBody>
      </p:sp>
      <p:graphicFrame>
        <p:nvGraphicFramePr>
          <p:cNvPr id="50183" name="Object 10"/>
          <p:cNvGraphicFramePr>
            <a:graphicFrameLocks noChangeAspect="1"/>
          </p:cNvGraphicFramePr>
          <p:nvPr/>
        </p:nvGraphicFramePr>
        <p:xfrm>
          <a:off x="6504334" y="5843290"/>
          <a:ext cx="203993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Формула" r:id="rId7" imgW="787320" imgH="241200" progId="Equation.3">
                  <p:embed/>
                </p:oleObj>
              </mc:Choice>
              <mc:Fallback>
                <p:oleObj name="Формула" r:id="rId7" imgW="787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4334" y="5843290"/>
                        <a:ext cx="2039938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2344" y="3618794"/>
            <a:ext cx="1008112" cy="103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59739" y="4952330"/>
            <a:ext cx="1179649" cy="49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20337" y="5445224"/>
            <a:ext cx="1152128" cy="11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 descr="header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67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809750" y="1479507"/>
            <a:ext cx="8858250" cy="4279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kk-KZ" dirty="0"/>
              <a:t>Т= 293 K </a:t>
            </a:r>
          </a:p>
          <a:p>
            <a:pPr eaLnBrk="1" hangingPunct="1">
              <a:buFontTx/>
              <a:buNone/>
            </a:pPr>
            <a:r>
              <a:rPr lang="kk-KZ" dirty="0"/>
              <a:t>σ</a:t>
            </a:r>
            <a:r>
              <a:rPr lang="en-US" dirty="0"/>
              <a:t> =</a:t>
            </a:r>
            <a:r>
              <a:rPr lang="kk-KZ" dirty="0"/>
              <a:t> 72,75 </a:t>
            </a:r>
            <a:r>
              <a:rPr lang="en-US" dirty="0"/>
              <a:t>m</a:t>
            </a:r>
            <a:r>
              <a:rPr lang="kk-KZ" dirty="0"/>
              <a:t>Н/</a:t>
            </a:r>
            <a:r>
              <a:rPr lang="en-US" dirty="0"/>
              <a:t>m</a:t>
            </a:r>
            <a:r>
              <a:rPr lang="kk-KZ" dirty="0"/>
              <a:t>, </a:t>
            </a:r>
          </a:p>
          <a:p>
            <a:pPr eaLnBrk="1" hangingPunct="1">
              <a:buFontTx/>
              <a:buNone/>
            </a:pPr>
            <a:r>
              <a:rPr lang="kk-KZ" dirty="0"/>
              <a:t> r =10</a:t>
            </a:r>
            <a:r>
              <a:rPr lang="kk-KZ" baseline="30000" dirty="0"/>
              <a:t>-6 </a:t>
            </a:r>
            <a:r>
              <a:rPr lang="en-US" dirty="0"/>
              <a:t>m</a:t>
            </a:r>
            <a:endParaRPr lang="ru-RU" dirty="0"/>
          </a:p>
          <a:p>
            <a:pPr eaLnBrk="1" hangingPunct="1">
              <a:buFontTx/>
              <a:buNone/>
            </a:pPr>
            <a:r>
              <a:rPr lang="kk-KZ" dirty="0"/>
              <a:t>                                                       </a:t>
            </a:r>
            <a:endParaRPr lang="ru-RU" dirty="0"/>
          </a:p>
          <a:p>
            <a:pPr eaLnBrk="1" hangingPunct="1">
              <a:buFontTx/>
              <a:buNone/>
            </a:pPr>
            <a:r>
              <a:rPr lang="kk-KZ" dirty="0"/>
              <a:t>                                 </a:t>
            </a:r>
            <a:endParaRPr lang="ru-RU" dirty="0"/>
          </a:p>
          <a:p>
            <a:pPr eaLnBrk="1" hangingPunct="1">
              <a:buFontTx/>
              <a:buNone/>
            </a:pPr>
            <a:r>
              <a:rPr lang="ru-MD" dirty="0"/>
              <a:t> </a:t>
            </a:r>
            <a:endParaRPr lang="ru-RU" dirty="0"/>
          </a:p>
          <a:p>
            <a:pPr eaLnBrk="1" hangingPunct="1">
              <a:buFontTx/>
              <a:buNone/>
            </a:pPr>
            <a:r>
              <a:rPr lang="ru-MD" dirty="0"/>
              <a:t> </a:t>
            </a:r>
            <a:r>
              <a:rPr lang="en-US" dirty="0"/>
              <a:t>r</a:t>
            </a:r>
            <a:r>
              <a:rPr lang="ru-MD" dirty="0"/>
              <a:t> =10</a:t>
            </a:r>
            <a:r>
              <a:rPr lang="ru-MD" baseline="30000" dirty="0"/>
              <a:t>-7 </a:t>
            </a:r>
            <a:r>
              <a:rPr lang="en-US" dirty="0"/>
              <a:t>m</a:t>
            </a:r>
            <a:r>
              <a:rPr lang="ru-MD" dirty="0"/>
              <a:t>,  </a:t>
            </a:r>
            <a:r>
              <a:rPr lang="ru-MD" baseline="30000" dirty="0"/>
              <a:t> </a:t>
            </a:r>
            <a:r>
              <a:rPr lang="ru-RU" dirty="0">
                <a:sym typeface="Symbol" pitchFamily="18" charset="2"/>
              </a:rPr>
              <a:t></a:t>
            </a:r>
            <a:r>
              <a:rPr lang="en-US" dirty="0"/>
              <a:t>p</a:t>
            </a:r>
            <a:r>
              <a:rPr lang="ru-MD" dirty="0"/>
              <a:t> =1,5 </a:t>
            </a:r>
            <a:r>
              <a:rPr lang="en-US" dirty="0"/>
              <a:t>MP</a:t>
            </a:r>
            <a:r>
              <a:rPr lang="ru-MD" dirty="0"/>
              <a:t>а</a:t>
            </a:r>
          </a:p>
          <a:p>
            <a:pPr eaLnBrk="1" hangingPunct="1">
              <a:buFontTx/>
              <a:buNone/>
            </a:pPr>
            <a:r>
              <a:rPr lang="en-US" dirty="0"/>
              <a:t>r</a:t>
            </a:r>
            <a:r>
              <a:rPr lang="ru-MD" dirty="0"/>
              <a:t> =10</a:t>
            </a:r>
            <a:r>
              <a:rPr lang="ru-MD" baseline="30000" dirty="0"/>
              <a:t>-8 </a:t>
            </a:r>
            <a:r>
              <a:rPr lang="en-US" dirty="0"/>
              <a:t>m</a:t>
            </a:r>
            <a:r>
              <a:rPr lang="ru-MD" dirty="0"/>
              <a:t>,  </a:t>
            </a:r>
            <a:r>
              <a:rPr lang="ru-MD" baseline="30000" dirty="0"/>
              <a:t> </a:t>
            </a:r>
            <a:r>
              <a:rPr lang="ru-RU" dirty="0">
                <a:sym typeface="Symbol" pitchFamily="18" charset="2"/>
              </a:rPr>
              <a:t></a:t>
            </a:r>
            <a:r>
              <a:rPr lang="en-US" dirty="0"/>
              <a:t>p</a:t>
            </a:r>
            <a:r>
              <a:rPr lang="ru-MD" dirty="0"/>
              <a:t> =15 </a:t>
            </a:r>
            <a:r>
              <a:rPr lang="en-US" dirty="0"/>
              <a:t>MP</a:t>
            </a:r>
            <a:r>
              <a:rPr lang="ru-MD" dirty="0"/>
              <a:t>а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158741"/>
              </p:ext>
            </p:extLst>
          </p:nvPr>
        </p:nvGraphicFramePr>
        <p:xfrm>
          <a:off x="2797176" y="3340079"/>
          <a:ext cx="51482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Формула" r:id="rId3" imgW="2552400" imgH="520560" progId="Equation.3">
                  <p:embed/>
                </p:oleObj>
              </mc:Choice>
              <mc:Fallback>
                <p:oleObj name="Формула" r:id="rId3" imgW="255240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6" y="3340079"/>
                        <a:ext cx="5148263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 descr="head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91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>
          <a:xfrm>
            <a:off x="838200" y="107481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Method of maximal pressure of bubble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sz="2800" dirty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Rehbinder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pressure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711916"/>
              </p:ext>
            </p:extLst>
          </p:nvPr>
        </p:nvGraphicFramePr>
        <p:xfrm>
          <a:off x="3143251" y="2158150"/>
          <a:ext cx="18002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Формула" r:id="rId3" imgW="736560" imgH="393480" progId="Equation.3">
                  <p:embed/>
                </p:oleObj>
              </mc:Choice>
              <mc:Fallback>
                <p:oleObj name="Формула" r:id="rId3" imgW="736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2158150"/>
                        <a:ext cx="1800225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Прямоугольник 4"/>
          <p:cNvSpPr>
            <a:spLocks noChangeArrowheads="1"/>
          </p:cNvSpPr>
          <p:nvPr/>
        </p:nvSpPr>
        <p:spPr bwMode="auto">
          <a:xfrm>
            <a:off x="1776736" y="3022180"/>
            <a:ext cx="3959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kk-KZ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 = (r/2)P</a:t>
            </a:r>
            <a:r>
              <a:rPr lang="kk-KZ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;	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kk-KZ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 = (r/2)P</a:t>
            </a:r>
            <a:r>
              <a:rPr lang="kk-KZ" sz="2400" i="1" baseline="-250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kk-KZ" i="1" dirty="0"/>
              <a:t>.</a:t>
            </a:r>
            <a:r>
              <a:rPr lang="kk-KZ" dirty="0"/>
              <a:t> </a:t>
            </a:r>
            <a:endParaRPr lang="ru-RU" dirty="0"/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101975" y="3465513"/>
          <a:ext cx="2351088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Формула" r:id="rId5" imgW="914400" imgH="431640" progId="Equation.3">
                  <p:embed/>
                </p:oleObj>
              </mc:Choice>
              <mc:Fallback>
                <p:oleObj name="Формула" r:id="rId5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3465513"/>
                        <a:ext cx="2351088" cy="115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3287713" y="4868863"/>
          <a:ext cx="1866900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Формула" r:id="rId7" imgW="647419" imgH="406224" progId="Equation.3">
                  <p:embed/>
                </p:oleObj>
              </mc:Choice>
              <mc:Fallback>
                <p:oleObj name="Формула" r:id="rId7" imgW="647419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4868863"/>
                        <a:ext cx="1866900" cy="119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410" name="Rectangle 138"/>
          <p:cNvSpPr>
            <a:spLocks noChangeArrowheads="1"/>
          </p:cNvSpPr>
          <p:nvPr/>
        </p:nvSpPr>
        <p:spPr bwMode="auto">
          <a:xfrm>
            <a:off x="1524000" y="43934"/>
            <a:ext cx="476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88925"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879977" y="1658566"/>
            <a:ext cx="4464497" cy="1986459"/>
            <a:chOff x="2161" y="1689"/>
            <a:chExt cx="8579" cy="2865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161" y="1689"/>
              <a:ext cx="8579" cy="2865"/>
              <a:chOff x="2161" y="834"/>
              <a:chExt cx="8579" cy="2865"/>
            </a:xfrm>
          </p:grpSpPr>
          <p:sp>
            <p:nvSpPr>
              <p:cNvPr id="54409" name="Freeform 137"/>
              <p:cNvSpPr>
                <a:spLocks/>
              </p:cNvSpPr>
              <p:nvPr/>
            </p:nvSpPr>
            <p:spPr bwMode="auto">
              <a:xfrm>
                <a:off x="3782" y="924"/>
                <a:ext cx="1369" cy="845"/>
              </a:xfrm>
              <a:custGeom>
                <a:avLst/>
                <a:gdLst/>
                <a:ahLst/>
                <a:cxnLst>
                  <a:cxn ang="0">
                    <a:pos x="3" y="845"/>
                  </a:cxn>
                  <a:cxn ang="0">
                    <a:pos x="43" y="557"/>
                  </a:cxn>
                  <a:cxn ang="0">
                    <a:pos x="259" y="570"/>
                  </a:cxn>
                  <a:cxn ang="0">
                    <a:pos x="439" y="390"/>
                  </a:cxn>
                  <a:cxn ang="0">
                    <a:pos x="799" y="210"/>
                  </a:cxn>
                  <a:cxn ang="0">
                    <a:pos x="979" y="30"/>
                  </a:cxn>
                  <a:cxn ang="0">
                    <a:pos x="1159" y="30"/>
                  </a:cxn>
                  <a:cxn ang="0">
                    <a:pos x="1339" y="210"/>
                  </a:cxn>
                  <a:cxn ang="0">
                    <a:pos x="1339" y="390"/>
                  </a:cxn>
                  <a:cxn ang="0">
                    <a:pos x="1339" y="570"/>
                  </a:cxn>
                  <a:cxn ang="0">
                    <a:pos x="1339" y="750"/>
                  </a:cxn>
                </a:cxnLst>
                <a:rect l="0" t="0" r="r" b="b"/>
                <a:pathLst>
                  <a:path w="1369" h="845">
                    <a:moveTo>
                      <a:pt x="3" y="845"/>
                    </a:moveTo>
                    <a:cubicBezTo>
                      <a:pt x="10" y="797"/>
                      <a:pt x="0" y="603"/>
                      <a:pt x="43" y="557"/>
                    </a:cubicBezTo>
                    <a:cubicBezTo>
                      <a:pt x="86" y="511"/>
                      <a:pt x="193" y="598"/>
                      <a:pt x="259" y="570"/>
                    </a:cubicBezTo>
                    <a:cubicBezTo>
                      <a:pt x="325" y="542"/>
                      <a:pt x="349" y="450"/>
                      <a:pt x="439" y="390"/>
                    </a:cubicBezTo>
                    <a:cubicBezTo>
                      <a:pt x="529" y="330"/>
                      <a:pt x="709" y="270"/>
                      <a:pt x="799" y="210"/>
                    </a:cubicBezTo>
                    <a:cubicBezTo>
                      <a:pt x="889" y="150"/>
                      <a:pt x="919" y="60"/>
                      <a:pt x="979" y="30"/>
                    </a:cubicBezTo>
                    <a:cubicBezTo>
                      <a:pt x="1039" y="0"/>
                      <a:pt x="1099" y="0"/>
                      <a:pt x="1159" y="30"/>
                    </a:cubicBezTo>
                    <a:cubicBezTo>
                      <a:pt x="1219" y="60"/>
                      <a:pt x="1309" y="150"/>
                      <a:pt x="1339" y="210"/>
                    </a:cubicBezTo>
                    <a:cubicBezTo>
                      <a:pt x="1369" y="270"/>
                      <a:pt x="1339" y="330"/>
                      <a:pt x="1339" y="390"/>
                    </a:cubicBezTo>
                    <a:cubicBezTo>
                      <a:pt x="1339" y="450"/>
                      <a:pt x="1339" y="510"/>
                      <a:pt x="1339" y="570"/>
                    </a:cubicBezTo>
                    <a:cubicBezTo>
                      <a:pt x="1339" y="630"/>
                      <a:pt x="1339" y="690"/>
                      <a:pt x="1339" y="75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08" name="Freeform 136"/>
              <p:cNvSpPr>
                <a:spLocks/>
              </p:cNvSpPr>
              <p:nvPr/>
            </p:nvSpPr>
            <p:spPr bwMode="auto">
              <a:xfrm>
                <a:off x="2161" y="3690"/>
                <a:ext cx="857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79" y="0"/>
                  </a:cxn>
                </a:cxnLst>
                <a:rect l="0" t="0" r="r" b="b"/>
                <a:pathLst>
                  <a:path w="8579" h="1">
                    <a:moveTo>
                      <a:pt x="0" y="0"/>
                    </a:moveTo>
                    <a:lnTo>
                      <a:pt x="857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99"/>
              <p:cNvGrpSpPr>
                <a:grpSpLocks/>
              </p:cNvGrpSpPr>
              <p:nvPr/>
            </p:nvGrpSpPr>
            <p:grpSpPr bwMode="auto">
              <a:xfrm>
                <a:off x="4401" y="1314"/>
                <a:ext cx="2003" cy="2385"/>
                <a:chOff x="4401" y="1314"/>
                <a:chExt cx="2003" cy="2385"/>
              </a:xfrm>
            </p:grpSpPr>
            <p:grpSp>
              <p:nvGrpSpPr>
                <p:cNvPr id="5" name="Group 109"/>
                <p:cNvGrpSpPr>
                  <a:grpSpLocks/>
                </p:cNvGrpSpPr>
                <p:nvPr/>
              </p:nvGrpSpPr>
              <p:grpSpPr bwMode="auto">
                <a:xfrm>
                  <a:off x="4401" y="1314"/>
                  <a:ext cx="1627" cy="2377"/>
                  <a:chOff x="3501" y="1314"/>
                  <a:chExt cx="1627" cy="2377"/>
                </a:xfrm>
              </p:grpSpPr>
              <p:sp>
                <p:nvSpPr>
                  <p:cNvPr id="54407" name="Freeform 135"/>
                  <p:cNvSpPr>
                    <a:spLocks/>
                  </p:cNvSpPr>
                  <p:nvPr/>
                </p:nvSpPr>
                <p:spPr bwMode="auto">
                  <a:xfrm>
                    <a:off x="3501" y="1608"/>
                    <a:ext cx="94" cy="1717"/>
                  </a:xfrm>
                  <a:custGeom>
                    <a:avLst/>
                    <a:gdLst/>
                    <a:ahLst/>
                    <a:cxnLst>
                      <a:cxn ang="0">
                        <a:pos x="94" y="0"/>
                      </a:cxn>
                      <a:cxn ang="0">
                        <a:pos x="40" y="20"/>
                      </a:cxn>
                      <a:cxn ang="0">
                        <a:pos x="0" y="101"/>
                      </a:cxn>
                      <a:cxn ang="0">
                        <a:pos x="0" y="1717"/>
                      </a:cxn>
                    </a:cxnLst>
                    <a:rect l="0" t="0" r="r" b="b"/>
                    <a:pathLst>
                      <a:path w="94" h="1717">
                        <a:moveTo>
                          <a:pt x="94" y="0"/>
                        </a:moveTo>
                        <a:lnTo>
                          <a:pt x="40" y="20"/>
                        </a:lnTo>
                        <a:lnTo>
                          <a:pt x="0" y="101"/>
                        </a:lnTo>
                        <a:lnTo>
                          <a:pt x="0" y="1717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406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3508" y="3331"/>
                    <a:ext cx="16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405" name="Freeform 133"/>
                  <p:cNvSpPr>
                    <a:spLocks/>
                  </p:cNvSpPr>
                  <p:nvPr/>
                </p:nvSpPr>
                <p:spPr bwMode="auto">
                  <a:xfrm>
                    <a:off x="3521" y="1314"/>
                    <a:ext cx="1594" cy="341"/>
                  </a:xfrm>
                  <a:custGeom>
                    <a:avLst/>
                    <a:gdLst/>
                    <a:ahLst/>
                    <a:cxnLst>
                      <a:cxn ang="0">
                        <a:pos x="0" y="341"/>
                      </a:cxn>
                      <a:cxn ang="0">
                        <a:pos x="61" y="294"/>
                      </a:cxn>
                      <a:cxn ang="0">
                        <a:pos x="510" y="169"/>
                      </a:cxn>
                      <a:cxn ang="0">
                        <a:pos x="545" y="0"/>
                      </a:cxn>
                      <a:cxn ang="0">
                        <a:pos x="1027" y="0"/>
                      </a:cxn>
                      <a:cxn ang="0">
                        <a:pos x="1056" y="169"/>
                      </a:cxn>
                      <a:cxn ang="0">
                        <a:pos x="1544" y="285"/>
                      </a:cxn>
                      <a:cxn ang="0">
                        <a:pos x="1594" y="321"/>
                      </a:cxn>
                    </a:cxnLst>
                    <a:rect l="0" t="0" r="r" b="b"/>
                    <a:pathLst>
                      <a:path w="1594" h="341">
                        <a:moveTo>
                          <a:pt x="0" y="341"/>
                        </a:moveTo>
                        <a:lnTo>
                          <a:pt x="61" y="294"/>
                        </a:lnTo>
                        <a:lnTo>
                          <a:pt x="510" y="169"/>
                        </a:lnTo>
                        <a:lnTo>
                          <a:pt x="545" y="0"/>
                        </a:lnTo>
                        <a:lnTo>
                          <a:pt x="1027" y="0"/>
                        </a:lnTo>
                        <a:lnTo>
                          <a:pt x="1056" y="169"/>
                        </a:lnTo>
                        <a:lnTo>
                          <a:pt x="1544" y="285"/>
                        </a:lnTo>
                        <a:lnTo>
                          <a:pt x="1594" y="321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404" name="Freeform 132"/>
                  <p:cNvSpPr>
                    <a:spLocks/>
                  </p:cNvSpPr>
                  <p:nvPr/>
                </p:nvSpPr>
                <p:spPr bwMode="auto">
                  <a:xfrm>
                    <a:off x="5069" y="1601"/>
                    <a:ext cx="54" cy="173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7" y="41"/>
                      </a:cxn>
                      <a:cxn ang="0">
                        <a:pos x="54" y="129"/>
                      </a:cxn>
                      <a:cxn ang="0">
                        <a:pos x="52" y="1734"/>
                      </a:cxn>
                    </a:cxnLst>
                    <a:rect l="0" t="0" r="r" b="b"/>
                    <a:pathLst>
                      <a:path w="54" h="1734">
                        <a:moveTo>
                          <a:pt x="0" y="0"/>
                        </a:moveTo>
                        <a:lnTo>
                          <a:pt x="47" y="41"/>
                        </a:lnTo>
                        <a:lnTo>
                          <a:pt x="54" y="129"/>
                        </a:lnTo>
                        <a:lnTo>
                          <a:pt x="52" y="1734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403" name="AutoShape 13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026" y="1316"/>
                    <a:ext cx="562" cy="179"/>
                  </a:xfrm>
                  <a:custGeom>
                    <a:avLst/>
                    <a:gdLst>
                      <a:gd name="G0" fmla="+- 1839 0 0"/>
                      <a:gd name="G1" fmla="+- 21600 0 1839"/>
                      <a:gd name="G2" fmla="*/ 1839 1 2"/>
                      <a:gd name="G3" fmla="+- 21600 0 G2"/>
                      <a:gd name="G4" fmla="+/ 1839 21600 2"/>
                      <a:gd name="G5" fmla="+/ G1 0 2"/>
                      <a:gd name="G6" fmla="*/ 21600 21600 1839"/>
                      <a:gd name="G7" fmla="*/ G6 1 2"/>
                      <a:gd name="G8" fmla="+- 21600 0 G7"/>
                      <a:gd name="G9" fmla="*/ 21600 1 2"/>
                      <a:gd name="G10" fmla="+- 1839 0 G9"/>
                      <a:gd name="G11" fmla="?: G10 G8 0"/>
                      <a:gd name="G12" fmla="?: G10 G7 21600"/>
                      <a:gd name="T0" fmla="*/ 20680 w 21600"/>
                      <a:gd name="T1" fmla="*/ 10800 h 21600"/>
                      <a:gd name="T2" fmla="*/ 10800 w 21600"/>
                      <a:gd name="T3" fmla="*/ 21600 h 21600"/>
                      <a:gd name="T4" fmla="*/ 920 w 21600"/>
                      <a:gd name="T5" fmla="*/ 10800 h 21600"/>
                      <a:gd name="T6" fmla="*/ 10800 w 21600"/>
                      <a:gd name="T7" fmla="*/ 0 h 21600"/>
                      <a:gd name="T8" fmla="*/ 2720 w 21600"/>
                      <a:gd name="T9" fmla="*/ 2720 h 21600"/>
                      <a:gd name="T10" fmla="*/ 18880 w 21600"/>
                      <a:gd name="T11" fmla="*/ 1888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1839" y="21600"/>
                        </a:lnTo>
                        <a:lnTo>
                          <a:pt x="1976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402" name="Freeform 130"/>
                  <p:cNvSpPr>
                    <a:spLocks/>
                  </p:cNvSpPr>
                  <p:nvPr/>
                </p:nvSpPr>
                <p:spPr bwMode="auto">
                  <a:xfrm>
                    <a:off x="3508" y="1976"/>
                    <a:ext cx="1614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14" y="0"/>
                      </a:cxn>
                    </a:cxnLst>
                    <a:rect l="0" t="0" r="r" b="b"/>
                    <a:pathLst>
                      <a:path w="1614" h="1">
                        <a:moveTo>
                          <a:pt x="0" y="0"/>
                        </a:moveTo>
                        <a:lnTo>
                          <a:pt x="161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401" name="Freeform 129"/>
                  <p:cNvSpPr>
                    <a:spLocks/>
                  </p:cNvSpPr>
                  <p:nvPr/>
                </p:nvSpPr>
                <p:spPr bwMode="auto">
                  <a:xfrm>
                    <a:off x="3653" y="2162"/>
                    <a:ext cx="488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88" y="0"/>
                      </a:cxn>
                    </a:cxnLst>
                    <a:rect l="0" t="0" r="r" b="b"/>
                    <a:pathLst>
                      <a:path w="488" h="1">
                        <a:moveTo>
                          <a:pt x="0" y="0"/>
                        </a:moveTo>
                        <a:lnTo>
                          <a:pt x="488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400" name="Freeform 128"/>
                  <p:cNvSpPr>
                    <a:spLocks/>
                  </p:cNvSpPr>
                  <p:nvPr/>
                </p:nvSpPr>
                <p:spPr bwMode="auto">
                  <a:xfrm>
                    <a:off x="4135" y="2493"/>
                    <a:ext cx="384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84" y="0"/>
                      </a:cxn>
                    </a:cxnLst>
                    <a:rect l="0" t="0" r="r" b="b"/>
                    <a:pathLst>
                      <a:path w="384" h="1">
                        <a:moveTo>
                          <a:pt x="0" y="0"/>
                        </a:moveTo>
                        <a:lnTo>
                          <a:pt x="38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99" name="Freeform 127"/>
                  <p:cNvSpPr>
                    <a:spLocks/>
                  </p:cNvSpPr>
                  <p:nvPr/>
                </p:nvSpPr>
                <p:spPr bwMode="auto">
                  <a:xfrm>
                    <a:off x="4617" y="2430"/>
                    <a:ext cx="33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31" y="0"/>
                      </a:cxn>
                    </a:cxnLst>
                    <a:rect l="0" t="0" r="r" b="b"/>
                    <a:pathLst>
                      <a:path w="331" h="1">
                        <a:moveTo>
                          <a:pt x="0" y="0"/>
                        </a:moveTo>
                        <a:lnTo>
                          <a:pt x="33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98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4408" y="2251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97" name="Freeform 125"/>
                  <p:cNvSpPr>
                    <a:spLocks/>
                  </p:cNvSpPr>
                  <p:nvPr/>
                </p:nvSpPr>
                <p:spPr bwMode="auto">
                  <a:xfrm>
                    <a:off x="3688" y="2609"/>
                    <a:ext cx="424" cy="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424" y="0"/>
                      </a:cxn>
                    </a:cxnLst>
                    <a:rect l="0" t="0" r="r" b="b"/>
                    <a:pathLst>
                      <a:path w="424" h="2">
                        <a:moveTo>
                          <a:pt x="0" y="2"/>
                        </a:moveTo>
                        <a:lnTo>
                          <a:pt x="42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96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4408" y="2611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95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4048" y="2971"/>
                    <a:ext cx="5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94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4408" y="2791"/>
                    <a:ext cx="5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93" name="Freeform 121"/>
                  <p:cNvSpPr>
                    <a:spLocks/>
                  </p:cNvSpPr>
                  <p:nvPr/>
                </p:nvSpPr>
                <p:spPr bwMode="auto">
                  <a:xfrm>
                    <a:off x="3648" y="2360"/>
                    <a:ext cx="586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86" y="0"/>
                      </a:cxn>
                    </a:cxnLst>
                    <a:rect l="0" t="0" r="r" b="b"/>
                    <a:pathLst>
                      <a:path w="586" h="1">
                        <a:moveTo>
                          <a:pt x="0" y="0"/>
                        </a:moveTo>
                        <a:lnTo>
                          <a:pt x="58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92" name="Freeform 120"/>
                  <p:cNvSpPr>
                    <a:spLocks/>
                  </p:cNvSpPr>
                  <p:nvPr/>
                </p:nvSpPr>
                <p:spPr bwMode="auto">
                  <a:xfrm>
                    <a:off x="3868" y="2790"/>
                    <a:ext cx="33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31" y="0"/>
                      </a:cxn>
                    </a:cxnLst>
                    <a:rect l="0" t="0" r="r" b="b"/>
                    <a:pathLst>
                      <a:path w="331" h="1">
                        <a:moveTo>
                          <a:pt x="0" y="0"/>
                        </a:moveTo>
                        <a:lnTo>
                          <a:pt x="33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91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4228" y="2071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90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3688" y="2971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89" name="Freeform 117"/>
                  <p:cNvSpPr>
                    <a:spLocks/>
                  </p:cNvSpPr>
                  <p:nvPr/>
                </p:nvSpPr>
                <p:spPr bwMode="auto">
                  <a:xfrm>
                    <a:off x="3787" y="3155"/>
                    <a:ext cx="44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41" y="0"/>
                      </a:cxn>
                    </a:cxnLst>
                    <a:rect l="0" t="0" r="r" b="b"/>
                    <a:pathLst>
                      <a:path w="441" h="1">
                        <a:moveTo>
                          <a:pt x="0" y="0"/>
                        </a:moveTo>
                        <a:lnTo>
                          <a:pt x="44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88" name="Freeform 116"/>
                  <p:cNvSpPr>
                    <a:spLocks/>
                  </p:cNvSpPr>
                  <p:nvPr/>
                </p:nvSpPr>
                <p:spPr bwMode="auto">
                  <a:xfrm>
                    <a:off x="4542" y="3109"/>
                    <a:ext cx="406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06" y="0"/>
                      </a:cxn>
                    </a:cxnLst>
                    <a:rect l="0" t="0" r="r" b="b"/>
                    <a:pathLst>
                      <a:path w="406" h="1">
                        <a:moveTo>
                          <a:pt x="0" y="0"/>
                        </a:moveTo>
                        <a:lnTo>
                          <a:pt x="40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87" name="Freeform 115"/>
                  <p:cNvSpPr>
                    <a:spLocks/>
                  </p:cNvSpPr>
                  <p:nvPr/>
                </p:nvSpPr>
                <p:spPr bwMode="auto">
                  <a:xfrm>
                    <a:off x="4710" y="2900"/>
                    <a:ext cx="244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4" y="0"/>
                      </a:cxn>
                    </a:cxnLst>
                    <a:rect l="0" t="0" r="r" b="b"/>
                    <a:pathLst>
                      <a:path w="244" h="1">
                        <a:moveTo>
                          <a:pt x="0" y="0"/>
                        </a:moveTo>
                        <a:lnTo>
                          <a:pt x="24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86" name="Freeform 114"/>
                  <p:cNvSpPr>
                    <a:spLocks/>
                  </p:cNvSpPr>
                  <p:nvPr/>
                </p:nvSpPr>
                <p:spPr bwMode="auto">
                  <a:xfrm>
                    <a:off x="3682" y="3260"/>
                    <a:ext cx="55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52" y="0"/>
                      </a:cxn>
                    </a:cxnLst>
                    <a:rect l="0" t="0" r="r" b="b"/>
                    <a:pathLst>
                      <a:path w="552" h="1">
                        <a:moveTo>
                          <a:pt x="0" y="0"/>
                        </a:moveTo>
                        <a:lnTo>
                          <a:pt x="552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85" name="Freeform 113"/>
                  <p:cNvSpPr>
                    <a:spLocks/>
                  </p:cNvSpPr>
                  <p:nvPr/>
                </p:nvSpPr>
                <p:spPr bwMode="auto">
                  <a:xfrm>
                    <a:off x="4414" y="3225"/>
                    <a:ext cx="48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82" y="0"/>
                      </a:cxn>
                    </a:cxnLst>
                    <a:rect l="0" t="0" r="r" b="b"/>
                    <a:pathLst>
                      <a:path w="482" h="1">
                        <a:moveTo>
                          <a:pt x="0" y="0"/>
                        </a:moveTo>
                        <a:lnTo>
                          <a:pt x="482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84" name="Freeform 112"/>
                  <p:cNvSpPr>
                    <a:spLocks/>
                  </p:cNvSpPr>
                  <p:nvPr/>
                </p:nvSpPr>
                <p:spPr bwMode="auto">
                  <a:xfrm>
                    <a:off x="4600" y="2133"/>
                    <a:ext cx="41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12" y="0"/>
                      </a:cxn>
                    </a:cxnLst>
                    <a:rect l="0" t="0" r="r" b="b"/>
                    <a:pathLst>
                      <a:path w="412" h="1">
                        <a:moveTo>
                          <a:pt x="0" y="0"/>
                        </a:moveTo>
                        <a:lnTo>
                          <a:pt x="412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83" name="AutoShape 11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688" y="3331"/>
                    <a:ext cx="180" cy="36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82" name="AutoShape 11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768" y="3331"/>
                    <a:ext cx="180" cy="36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54380" name="Rectangle 108"/>
                <p:cNvSpPr>
                  <a:spLocks noChangeArrowheads="1"/>
                </p:cNvSpPr>
                <p:nvPr/>
              </p:nvSpPr>
              <p:spPr bwMode="auto">
                <a:xfrm>
                  <a:off x="6021" y="3114"/>
                  <a:ext cx="115" cy="1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6" name="Group 102"/>
                <p:cNvGrpSpPr>
                  <a:grpSpLocks/>
                </p:cNvGrpSpPr>
                <p:nvPr/>
              </p:nvGrpSpPr>
              <p:grpSpPr bwMode="auto">
                <a:xfrm>
                  <a:off x="6021" y="3294"/>
                  <a:ext cx="383" cy="405"/>
                  <a:chOff x="5278" y="3258"/>
                  <a:chExt cx="377" cy="441"/>
                </a:xfrm>
              </p:grpSpPr>
              <p:sp>
                <p:nvSpPr>
                  <p:cNvPr id="54379" name="Freeform 107"/>
                  <p:cNvSpPr>
                    <a:spLocks/>
                  </p:cNvSpPr>
                  <p:nvPr/>
                </p:nvSpPr>
                <p:spPr bwMode="auto">
                  <a:xfrm>
                    <a:off x="5278" y="3327"/>
                    <a:ext cx="134" cy="372"/>
                  </a:xfrm>
                  <a:custGeom>
                    <a:avLst/>
                    <a:gdLst/>
                    <a:ahLst/>
                    <a:cxnLst>
                      <a:cxn ang="0">
                        <a:pos x="134" y="0"/>
                      </a:cxn>
                      <a:cxn ang="0">
                        <a:pos x="0" y="372"/>
                      </a:cxn>
                    </a:cxnLst>
                    <a:rect l="0" t="0" r="r" b="b"/>
                    <a:pathLst>
                      <a:path w="134" h="372">
                        <a:moveTo>
                          <a:pt x="134" y="0"/>
                        </a:moveTo>
                        <a:lnTo>
                          <a:pt x="0" y="37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78" name="Freeform 106"/>
                  <p:cNvSpPr>
                    <a:spLocks/>
                  </p:cNvSpPr>
                  <p:nvPr/>
                </p:nvSpPr>
                <p:spPr bwMode="auto">
                  <a:xfrm>
                    <a:off x="5534" y="3327"/>
                    <a:ext cx="121" cy="36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1" y="366"/>
                      </a:cxn>
                    </a:cxnLst>
                    <a:rect l="0" t="0" r="r" b="b"/>
                    <a:pathLst>
                      <a:path w="121" h="366">
                        <a:moveTo>
                          <a:pt x="0" y="0"/>
                        </a:moveTo>
                        <a:lnTo>
                          <a:pt x="121" y="36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77" name="Freeform 105"/>
                  <p:cNvSpPr>
                    <a:spLocks/>
                  </p:cNvSpPr>
                  <p:nvPr/>
                </p:nvSpPr>
                <p:spPr bwMode="auto">
                  <a:xfrm>
                    <a:off x="5409" y="3258"/>
                    <a:ext cx="1" cy="7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7"/>
                      </a:cxn>
                    </a:cxnLst>
                    <a:rect l="0" t="0" r="r" b="b"/>
                    <a:pathLst>
                      <a:path w="1" h="77">
                        <a:moveTo>
                          <a:pt x="0" y="0"/>
                        </a:moveTo>
                        <a:lnTo>
                          <a:pt x="0" y="77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76" name="Freeform 104"/>
                  <p:cNvSpPr>
                    <a:spLocks/>
                  </p:cNvSpPr>
                  <p:nvPr/>
                </p:nvSpPr>
                <p:spPr bwMode="auto">
                  <a:xfrm>
                    <a:off x="5409" y="3258"/>
                    <a:ext cx="126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6" y="0"/>
                      </a:cxn>
                    </a:cxnLst>
                    <a:rect l="0" t="0" r="r" b="b"/>
                    <a:pathLst>
                      <a:path w="126" h="1">
                        <a:moveTo>
                          <a:pt x="0" y="0"/>
                        </a:moveTo>
                        <a:lnTo>
                          <a:pt x="12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375" name="Freeform 103"/>
                  <p:cNvSpPr>
                    <a:spLocks/>
                  </p:cNvSpPr>
                  <p:nvPr/>
                </p:nvSpPr>
                <p:spPr bwMode="auto">
                  <a:xfrm>
                    <a:off x="5535" y="3263"/>
                    <a:ext cx="1" cy="6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67"/>
                      </a:cxn>
                    </a:cxnLst>
                    <a:rect l="0" t="0" r="r" b="b"/>
                    <a:pathLst>
                      <a:path w="1" h="67">
                        <a:moveTo>
                          <a:pt x="0" y="0"/>
                        </a:moveTo>
                        <a:lnTo>
                          <a:pt x="0" y="67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54373" name="Freeform 101"/>
                <p:cNvSpPr>
                  <a:spLocks/>
                </p:cNvSpPr>
                <p:nvPr/>
              </p:nvSpPr>
              <p:spPr bwMode="auto">
                <a:xfrm>
                  <a:off x="6147" y="3177"/>
                  <a:ext cx="81" cy="1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1" y="5"/>
                    </a:cxn>
                    <a:cxn ang="0">
                      <a:pos x="77" y="117"/>
                    </a:cxn>
                  </a:cxnLst>
                  <a:rect l="0" t="0" r="r" b="b"/>
                  <a:pathLst>
                    <a:path w="81" h="117">
                      <a:moveTo>
                        <a:pt x="0" y="0"/>
                      </a:moveTo>
                      <a:lnTo>
                        <a:pt x="81" y="5"/>
                      </a:lnTo>
                      <a:lnTo>
                        <a:pt x="77" y="117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372" name="Freeform 100"/>
                <p:cNvSpPr>
                  <a:spLocks/>
                </p:cNvSpPr>
                <p:nvPr/>
              </p:nvSpPr>
              <p:spPr bwMode="auto">
                <a:xfrm>
                  <a:off x="6138" y="3060"/>
                  <a:ext cx="113" cy="104"/>
                </a:xfrm>
                <a:custGeom>
                  <a:avLst/>
                  <a:gdLst/>
                  <a:ahLst/>
                  <a:cxnLst>
                    <a:cxn ang="0">
                      <a:pos x="50" y="104"/>
                    </a:cxn>
                    <a:cxn ang="0">
                      <a:pos x="113" y="0"/>
                    </a:cxn>
                    <a:cxn ang="0">
                      <a:pos x="0" y="0"/>
                    </a:cxn>
                    <a:cxn ang="0">
                      <a:pos x="50" y="104"/>
                    </a:cxn>
                  </a:cxnLst>
                  <a:rect l="0" t="0" r="r" b="b"/>
                  <a:pathLst>
                    <a:path w="113" h="104">
                      <a:moveTo>
                        <a:pt x="50" y="104"/>
                      </a:moveTo>
                      <a:lnTo>
                        <a:pt x="113" y="0"/>
                      </a:lnTo>
                      <a:lnTo>
                        <a:pt x="0" y="0"/>
                      </a:lnTo>
                      <a:lnTo>
                        <a:pt x="50" y="104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4370" name="Freeform 98"/>
              <p:cNvSpPr>
                <a:spLocks/>
              </p:cNvSpPr>
              <p:nvPr/>
            </p:nvSpPr>
            <p:spPr bwMode="auto">
              <a:xfrm>
                <a:off x="2793" y="1661"/>
                <a:ext cx="717" cy="196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155" y="76"/>
                  </a:cxn>
                  <a:cxn ang="0">
                    <a:pos x="141" y="293"/>
                  </a:cxn>
                  <a:cxn ang="0">
                    <a:pos x="33" y="522"/>
                  </a:cxn>
                  <a:cxn ang="0">
                    <a:pos x="19" y="901"/>
                  </a:cxn>
                  <a:cxn ang="0">
                    <a:pos x="33" y="1449"/>
                  </a:cxn>
                  <a:cxn ang="0">
                    <a:pos x="141" y="1807"/>
                  </a:cxn>
                  <a:cxn ang="0">
                    <a:pos x="215" y="1936"/>
                  </a:cxn>
                  <a:cxn ang="0">
                    <a:pos x="513" y="1942"/>
                  </a:cxn>
                  <a:cxn ang="0">
                    <a:pos x="614" y="1807"/>
                  </a:cxn>
                  <a:cxn ang="0">
                    <a:pos x="695" y="1449"/>
                  </a:cxn>
                  <a:cxn ang="0">
                    <a:pos x="695" y="894"/>
                  </a:cxn>
                  <a:cxn ang="0">
                    <a:pos x="695" y="529"/>
                  </a:cxn>
                  <a:cxn ang="0">
                    <a:pos x="560" y="286"/>
                  </a:cxn>
                  <a:cxn ang="0">
                    <a:pos x="578" y="99"/>
                  </a:cxn>
                  <a:cxn ang="0">
                    <a:pos x="519" y="58"/>
                  </a:cxn>
                  <a:cxn ang="0">
                    <a:pos x="418" y="2"/>
                  </a:cxn>
                </a:cxnLst>
                <a:rect l="0" t="0" r="r" b="b"/>
                <a:pathLst>
                  <a:path w="717" h="1965">
                    <a:moveTo>
                      <a:pt x="299" y="0"/>
                    </a:moveTo>
                    <a:cubicBezTo>
                      <a:pt x="284" y="58"/>
                      <a:pt x="176" y="20"/>
                      <a:pt x="155" y="76"/>
                    </a:cubicBezTo>
                    <a:cubicBezTo>
                      <a:pt x="144" y="132"/>
                      <a:pt x="164" y="214"/>
                      <a:pt x="141" y="293"/>
                    </a:cubicBezTo>
                    <a:cubicBezTo>
                      <a:pt x="121" y="367"/>
                      <a:pt x="53" y="421"/>
                      <a:pt x="33" y="522"/>
                    </a:cubicBezTo>
                    <a:cubicBezTo>
                      <a:pt x="41" y="621"/>
                      <a:pt x="17" y="751"/>
                      <a:pt x="19" y="901"/>
                    </a:cubicBezTo>
                    <a:cubicBezTo>
                      <a:pt x="40" y="1059"/>
                      <a:pt x="0" y="1299"/>
                      <a:pt x="33" y="1449"/>
                    </a:cubicBezTo>
                    <a:cubicBezTo>
                      <a:pt x="54" y="1519"/>
                      <a:pt x="113" y="1737"/>
                      <a:pt x="141" y="1807"/>
                    </a:cubicBezTo>
                    <a:cubicBezTo>
                      <a:pt x="162" y="1846"/>
                      <a:pt x="201" y="1896"/>
                      <a:pt x="215" y="1936"/>
                    </a:cubicBezTo>
                    <a:cubicBezTo>
                      <a:pt x="284" y="1956"/>
                      <a:pt x="443" y="1965"/>
                      <a:pt x="513" y="1942"/>
                    </a:cubicBezTo>
                    <a:cubicBezTo>
                      <a:pt x="584" y="1912"/>
                      <a:pt x="585" y="1888"/>
                      <a:pt x="614" y="1807"/>
                    </a:cubicBezTo>
                    <a:cubicBezTo>
                      <a:pt x="644" y="1725"/>
                      <a:pt x="682" y="1601"/>
                      <a:pt x="695" y="1449"/>
                    </a:cubicBezTo>
                    <a:cubicBezTo>
                      <a:pt x="709" y="1298"/>
                      <a:pt x="696" y="1051"/>
                      <a:pt x="695" y="894"/>
                    </a:cubicBezTo>
                    <a:cubicBezTo>
                      <a:pt x="695" y="741"/>
                      <a:pt x="717" y="630"/>
                      <a:pt x="695" y="529"/>
                    </a:cubicBezTo>
                    <a:cubicBezTo>
                      <a:pt x="691" y="441"/>
                      <a:pt x="575" y="350"/>
                      <a:pt x="560" y="286"/>
                    </a:cubicBezTo>
                    <a:cubicBezTo>
                      <a:pt x="541" y="214"/>
                      <a:pt x="580" y="135"/>
                      <a:pt x="578" y="99"/>
                    </a:cubicBezTo>
                    <a:cubicBezTo>
                      <a:pt x="571" y="61"/>
                      <a:pt x="546" y="74"/>
                      <a:pt x="519" y="58"/>
                    </a:cubicBezTo>
                    <a:cubicBezTo>
                      <a:pt x="492" y="42"/>
                      <a:pt x="439" y="14"/>
                      <a:pt x="418" y="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69" name="Freeform 97"/>
              <p:cNvSpPr>
                <a:spLocks/>
              </p:cNvSpPr>
              <p:nvPr/>
            </p:nvSpPr>
            <p:spPr bwMode="auto">
              <a:xfrm>
                <a:off x="3090" y="1260"/>
                <a:ext cx="2" cy="166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667"/>
                  </a:cxn>
                </a:cxnLst>
                <a:rect l="0" t="0" r="r" b="b"/>
                <a:pathLst>
                  <a:path w="2" h="1667">
                    <a:moveTo>
                      <a:pt x="2" y="0"/>
                    </a:moveTo>
                    <a:lnTo>
                      <a:pt x="0" y="166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68" name="Freeform 96"/>
              <p:cNvSpPr>
                <a:spLocks/>
              </p:cNvSpPr>
              <p:nvPr/>
            </p:nvSpPr>
            <p:spPr bwMode="auto">
              <a:xfrm>
                <a:off x="3218" y="1256"/>
                <a:ext cx="1" cy="1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678"/>
                  </a:cxn>
                </a:cxnLst>
                <a:rect l="0" t="0" r="r" b="b"/>
                <a:pathLst>
                  <a:path w="1" h="1678">
                    <a:moveTo>
                      <a:pt x="0" y="0"/>
                    </a:moveTo>
                    <a:lnTo>
                      <a:pt x="1" y="167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67" name="Freeform 95"/>
              <p:cNvSpPr>
                <a:spLocks/>
              </p:cNvSpPr>
              <p:nvPr/>
            </p:nvSpPr>
            <p:spPr bwMode="auto">
              <a:xfrm>
                <a:off x="2997" y="2903"/>
                <a:ext cx="307" cy="409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18" y="160"/>
                  </a:cxn>
                  <a:cxn ang="0">
                    <a:pos x="131" y="346"/>
                  </a:cxn>
                  <a:cxn ang="0">
                    <a:pos x="171" y="409"/>
                  </a:cxn>
                  <a:cxn ang="0">
                    <a:pos x="203" y="346"/>
                  </a:cxn>
                  <a:cxn ang="0">
                    <a:pos x="288" y="175"/>
                  </a:cxn>
                  <a:cxn ang="0">
                    <a:pos x="221" y="0"/>
                  </a:cxn>
                </a:cxnLst>
                <a:rect l="0" t="0" r="r" b="b"/>
                <a:pathLst>
                  <a:path w="307" h="409">
                    <a:moveTo>
                      <a:pt x="93" y="4"/>
                    </a:moveTo>
                    <a:cubicBezTo>
                      <a:pt x="83" y="17"/>
                      <a:pt x="8" y="127"/>
                      <a:pt x="18" y="160"/>
                    </a:cubicBezTo>
                    <a:cubicBezTo>
                      <a:pt x="0" y="212"/>
                      <a:pt x="73" y="329"/>
                      <a:pt x="131" y="346"/>
                    </a:cubicBezTo>
                    <a:cubicBezTo>
                      <a:pt x="151" y="378"/>
                      <a:pt x="160" y="409"/>
                      <a:pt x="171" y="409"/>
                    </a:cubicBezTo>
                    <a:cubicBezTo>
                      <a:pt x="183" y="409"/>
                      <a:pt x="184" y="385"/>
                      <a:pt x="203" y="346"/>
                    </a:cubicBezTo>
                    <a:cubicBezTo>
                      <a:pt x="227" y="287"/>
                      <a:pt x="307" y="237"/>
                      <a:pt x="288" y="175"/>
                    </a:cubicBezTo>
                    <a:cubicBezTo>
                      <a:pt x="290" y="118"/>
                      <a:pt x="230" y="35"/>
                      <a:pt x="221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66" name="Freeform 94"/>
              <p:cNvSpPr>
                <a:spLocks/>
              </p:cNvSpPr>
              <p:nvPr/>
            </p:nvSpPr>
            <p:spPr bwMode="auto">
              <a:xfrm>
                <a:off x="2889" y="3312"/>
                <a:ext cx="56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7" y="0"/>
                  </a:cxn>
                </a:cxnLst>
                <a:rect l="0" t="0" r="r" b="b"/>
                <a:pathLst>
                  <a:path w="567" h="1">
                    <a:moveTo>
                      <a:pt x="0" y="0"/>
                    </a:moveTo>
                    <a:lnTo>
                      <a:pt x="56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65" name="Freeform 93"/>
              <p:cNvSpPr>
                <a:spLocks/>
              </p:cNvSpPr>
              <p:nvPr/>
            </p:nvSpPr>
            <p:spPr bwMode="auto">
              <a:xfrm>
                <a:off x="3006" y="3474"/>
                <a:ext cx="13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" y="1"/>
                  </a:cxn>
                </a:cxnLst>
                <a:rect l="0" t="0" r="r" b="b"/>
                <a:pathLst>
                  <a:path w="135" h="1">
                    <a:moveTo>
                      <a:pt x="0" y="0"/>
                    </a:moveTo>
                    <a:lnTo>
                      <a:pt x="135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64" name="Freeform 92"/>
              <p:cNvSpPr>
                <a:spLocks/>
              </p:cNvSpPr>
              <p:nvPr/>
            </p:nvSpPr>
            <p:spPr bwMode="auto">
              <a:xfrm>
                <a:off x="3246" y="3474"/>
                <a:ext cx="13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" y="1"/>
                  </a:cxn>
                </a:cxnLst>
                <a:rect l="0" t="0" r="r" b="b"/>
                <a:pathLst>
                  <a:path w="135" h="1">
                    <a:moveTo>
                      <a:pt x="0" y="0"/>
                    </a:moveTo>
                    <a:lnTo>
                      <a:pt x="135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63" name="Freeform 91"/>
              <p:cNvSpPr>
                <a:spLocks/>
              </p:cNvSpPr>
              <p:nvPr/>
            </p:nvSpPr>
            <p:spPr bwMode="auto">
              <a:xfrm>
                <a:off x="3087" y="3407"/>
                <a:ext cx="19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4" y="0"/>
                  </a:cxn>
                </a:cxnLst>
                <a:rect l="0" t="0" r="r" b="b"/>
                <a:pathLst>
                  <a:path w="194" h="1">
                    <a:moveTo>
                      <a:pt x="0" y="0"/>
                    </a:moveTo>
                    <a:lnTo>
                      <a:pt x="19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62" name="Freeform 90"/>
              <p:cNvSpPr>
                <a:spLocks/>
              </p:cNvSpPr>
              <p:nvPr/>
            </p:nvSpPr>
            <p:spPr bwMode="auto">
              <a:xfrm>
                <a:off x="3267" y="3366"/>
                <a:ext cx="10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</a:cxnLst>
                <a:rect l="0" t="0" r="r" b="b"/>
                <a:pathLst>
                  <a:path w="104" h="1">
                    <a:moveTo>
                      <a:pt x="0" y="0"/>
                    </a:moveTo>
                    <a:lnTo>
                      <a:pt x="10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61" name="Freeform 89"/>
              <p:cNvSpPr>
                <a:spLocks/>
              </p:cNvSpPr>
              <p:nvPr/>
            </p:nvSpPr>
            <p:spPr bwMode="auto">
              <a:xfrm>
                <a:off x="2952" y="3357"/>
                <a:ext cx="18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0"/>
                  </a:cxn>
                </a:cxnLst>
                <a:rect l="0" t="0" r="r" b="b"/>
                <a:pathLst>
                  <a:path w="180" h="1">
                    <a:moveTo>
                      <a:pt x="0" y="0"/>
                    </a:moveTo>
                    <a:lnTo>
                      <a:pt x="18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60" name="Freeform 88"/>
              <p:cNvSpPr>
                <a:spLocks/>
              </p:cNvSpPr>
              <p:nvPr/>
            </p:nvSpPr>
            <p:spPr bwMode="auto">
              <a:xfrm>
                <a:off x="3159" y="3533"/>
                <a:ext cx="13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1" y="0"/>
                  </a:cxn>
                </a:cxnLst>
                <a:rect l="0" t="0" r="r" b="b"/>
                <a:pathLst>
                  <a:path w="131" h="1">
                    <a:moveTo>
                      <a:pt x="0" y="0"/>
                    </a:moveTo>
                    <a:lnTo>
                      <a:pt x="13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59" name="Freeform 87"/>
              <p:cNvSpPr>
                <a:spLocks/>
              </p:cNvSpPr>
              <p:nvPr/>
            </p:nvSpPr>
            <p:spPr bwMode="auto">
              <a:xfrm>
                <a:off x="3074" y="3582"/>
                <a:ext cx="1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0"/>
                  </a:cxn>
                </a:cxnLst>
                <a:rect l="0" t="0" r="r" b="b"/>
                <a:pathLst>
                  <a:path w="112" h="1">
                    <a:moveTo>
                      <a:pt x="0" y="0"/>
                    </a:moveTo>
                    <a:lnTo>
                      <a:pt x="11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58" name="Freeform 86"/>
              <p:cNvSpPr>
                <a:spLocks/>
              </p:cNvSpPr>
              <p:nvPr/>
            </p:nvSpPr>
            <p:spPr bwMode="auto">
              <a:xfrm>
                <a:off x="3092" y="1256"/>
                <a:ext cx="126" cy="1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0" y="0"/>
                  </a:cxn>
                </a:cxnLst>
                <a:rect l="0" t="0" r="r" b="b"/>
                <a:pathLst>
                  <a:path w="126" h="1">
                    <a:moveTo>
                      <a:pt x="126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57" name="Freeform 85"/>
              <p:cNvSpPr>
                <a:spLocks/>
              </p:cNvSpPr>
              <p:nvPr/>
            </p:nvSpPr>
            <p:spPr bwMode="auto">
              <a:xfrm>
                <a:off x="3492" y="1773"/>
                <a:ext cx="259" cy="753"/>
              </a:xfrm>
              <a:custGeom>
                <a:avLst/>
                <a:gdLst/>
                <a:ahLst/>
                <a:cxnLst>
                  <a:cxn ang="0">
                    <a:pos x="0" y="711"/>
                  </a:cxn>
                  <a:cxn ang="0">
                    <a:pos x="216" y="635"/>
                  </a:cxn>
                  <a:cxn ang="0">
                    <a:pos x="257" y="0"/>
                  </a:cxn>
                </a:cxnLst>
                <a:rect l="0" t="0" r="r" b="b"/>
                <a:pathLst>
                  <a:path w="259" h="753">
                    <a:moveTo>
                      <a:pt x="0" y="711"/>
                    </a:moveTo>
                    <a:cubicBezTo>
                      <a:pt x="36" y="698"/>
                      <a:pt x="173" y="753"/>
                      <a:pt x="216" y="635"/>
                    </a:cubicBezTo>
                    <a:cubicBezTo>
                      <a:pt x="259" y="517"/>
                      <a:pt x="249" y="132"/>
                      <a:pt x="257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56" name="Freeform 84"/>
              <p:cNvSpPr>
                <a:spLocks/>
              </p:cNvSpPr>
              <p:nvPr/>
            </p:nvSpPr>
            <p:spPr bwMode="auto">
              <a:xfrm>
                <a:off x="3488" y="1773"/>
                <a:ext cx="355" cy="820"/>
              </a:xfrm>
              <a:custGeom>
                <a:avLst/>
                <a:gdLst/>
                <a:ahLst/>
                <a:cxnLst>
                  <a:cxn ang="0">
                    <a:pos x="0" y="783"/>
                  </a:cxn>
                  <a:cxn ang="0">
                    <a:pos x="297" y="689"/>
                  </a:cxn>
                  <a:cxn ang="0">
                    <a:pos x="346" y="0"/>
                  </a:cxn>
                </a:cxnLst>
                <a:rect l="0" t="0" r="r" b="b"/>
                <a:pathLst>
                  <a:path w="355" h="820">
                    <a:moveTo>
                      <a:pt x="0" y="783"/>
                    </a:moveTo>
                    <a:cubicBezTo>
                      <a:pt x="49" y="767"/>
                      <a:pt x="239" y="820"/>
                      <a:pt x="297" y="689"/>
                    </a:cubicBezTo>
                    <a:cubicBezTo>
                      <a:pt x="355" y="558"/>
                      <a:pt x="336" y="144"/>
                      <a:pt x="346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55" name="Freeform 83"/>
              <p:cNvSpPr>
                <a:spLocks/>
              </p:cNvSpPr>
              <p:nvPr/>
            </p:nvSpPr>
            <p:spPr bwMode="auto">
              <a:xfrm>
                <a:off x="3753" y="1764"/>
                <a:ext cx="8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">
                    <a:moveTo>
                      <a:pt x="0" y="0"/>
                    </a:moveTo>
                    <a:lnTo>
                      <a:pt x="8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54" name="Freeform 82"/>
              <p:cNvSpPr>
                <a:spLocks/>
              </p:cNvSpPr>
              <p:nvPr/>
            </p:nvSpPr>
            <p:spPr bwMode="auto">
              <a:xfrm>
                <a:off x="6858" y="3465"/>
                <a:ext cx="295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52" y="0"/>
                  </a:cxn>
                </a:cxnLst>
                <a:rect l="0" t="0" r="r" b="b"/>
                <a:pathLst>
                  <a:path w="2952" h="1">
                    <a:moveTo>
                      <a:pt x="0" y="0"/>
                    </a:moveTo>
                    <a:lnTo>
                      <a:pt x="295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53" name="Freeform 81"/>
              <p:cNvSpPr>
                <a:spLocks/>
              </p:cNvSpPr>
              <p:nvPr/>
            </p:nvSpPr>
            <p:spPr bwMode="auto">
              <a:xfrm>
                <a:off x="9441" y="3474"/>
                <a:ext cx="1" cy="2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2"/>
                  </a:cxn>
                </a:cxnLst>
                <a:rect l="0" t="0" r="r" b="b"/>
                <a:pathLst>
                  <a:path w="1" h="212">
                    <a:moveTo>
                      <a:pt x="0" y="0"/>
                    </a:moveTo>
                    <a:lnTo>
                      <a:pt x="0" y="2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52" name="Freeform 80"/>
              <p:cNvSpPr>
                <a:spLocks/>
              </p:cNvSpPr>
              <p:nvPr/>
            </p:nvSpPr>
            <p:spPr bwMode="auto">
              <a:xfrm>
                <a:off x="8721" y="2394"/>
                <a:ext cx="544" cy="1080"/>
              </a:xfrm>
              <a:custGeom>
                <a:avLst/>
                <a:gdLst/>
                <a:ahLst/>
                <a:cxnLst>
                  <a:cxn ang="0">
                    <a:pos x="349" y="961"/>
                  </a:cxn>
                  <a:cxn ang="0">
                    <a:pos x="331" y="606"/>
                  </a:cxn>
                  <a:cxn ang="0">
                    <a:pos x="214" y="282"/>
                  </a:cxn>
                  <a:cxn ang="0">
                    <a:pos x="111" y="34"/>
                  </a:cxn>
                  <a:cxn ang="0">
                    <a:pos x="3" y="75"/>
                  </a:cxn>
                  <a:cxn ang="0">
                    <a:pos x="93" y="277"/>
                  </a:cxn>
                  <a:cxn ang="0">
                    <a:pos x="219" y="592"/>
                  </a:cxn>
                  <a:cxn ang="0">
                    <a:pos x="250" y="961"/>
                  </a:cxn>
                </a:cxnLst>
                <a:rect l="0" t="0" r="r" b="b"/>
                <a:pathLst>
                  <a:path w="353" h="961">
                    <a:moveTo>
                      <a:pt x="349" y="961"/>
                    </a:moveTo>
                    <a:cubicBezTo>
                      <a:pt x="346" y="902"/>
                      <a:pt x="353" y="719"/>
                      <a:pt x="331" y="606"/>
                    </a:cubicBezTo>
                    <a:cubicBezTo>
                      <a:pt x="309" y="493"/>
                      <a:pt x="251" y="377"/>
                      <a:pt x="214" y="282"/>
                    </a:cubicBezTo>
                    <a:cubicBezTo>
                      <a:pt x="177" y="187"/>
                      <a:pt x="146" y="68"/>
                      <a:pt x="111" y="34"/>
                    </a:cubicBezTo>
                    <a:cubicBezTo>
                      <a:pt x="76" y="0"/>
                      <a:pt x="6" y="35"/>
                      <a:pt x="3" y="75"/>
                    </a:cubicBezTo>
                    <a:cubicBezTo>
                      <a:pt x="0" y="115"/>
                      <a:pt x="57" y="191"/>
                      <a:pt x="93" y="277"/>
                    </a:cubicBezTo>
                    <a:cubicBezTo>
                      <a:pt x="129" y="363"/>
                      <a:pt x="193" y="478"/>
                      <a:pt x="219" y="592"/>
                    </a:cubicBezTo>
                    <a:cubicBezTo>
                      <a:pt x="245" y="706"/>
                      <a:pt x="244" y="884"/>
                      <a:pt x="250" y="96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51" name="Freeform 79"/>
              <p:cNvSpPr>
                <a:spLocks/>
              </p:cNvSpPr>
              <p:nvPr/>
            </p:nvSpPr>
            <p:spPr bwMode="auto">
              <a:xfrm>
                <a:off x="8858" y="2543"/>
                <a:ext cx="43" cy="5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40"/>
                  </a:cxn>
                  <a:cxn ang="0">
                    <a:pos x="15" y="0"/>
                  </a:cxn>
                </a:cxnLst>
                <a:rect l="0" t="0" r="r" b="b"/>
                <a:pathLst>
                  <a:path w="43" h="53">
                    <a:moveTo>
                      <a:pt x="15" y="0"/>
                    </a:moveTo>
                    <a:cubicBezTo>
                      <a:pt x="26" y="16"/>
                      <a:pt x="43" y="53"/>
                      <a:pt x="6" y="40"/>
                    </a:cubicBezTo>
                    <a:cubicBezTo>
                      <a:pt x="0" y="22"/>
                      <a:pt x="4" y="15"/>
                      <a:pt x="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50" name="Freeform 78"/>
              <p:cNvSpPr>
                <a:spLocks/>
              </p:cNvSpPr>
              <p:nvPr/>
            </p:nvSpPr>
            <p:spPr bwMode="auto">
              <a:xfrm>
                <a:off x="9081" y="2934"/>
                <a:ext cx="43" cy="5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40"/>
                  </a:cxn>
                  <a:cxn ang="0">
                    <a:pos x="15" y="0"/>
                  </a:cxn>
                </a:cxnLst>
                <a:rect l="0" t="0" r="r" b="b"/>
                <a:pathLst>
                  <a:path w="43" h="53">
                    <a:moveTo>
                      <a:pt x="15" y="0"/>
                    </a:moveTo>
                    <a:cubicBezTo>
                      <a:pt x="26" y="16"/>
                      <a:pt x="43" y="53"/>
                      <a:pt x="6" y="40"/>
                    </a:cubicBezTo>
                    <a:cubicBezTo>
                      <a:pt x="0" y="22"/>
                      <a:pt x="4" y="15"/>
                      <a:pt x="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49" name="Freeform 77"/>
              <p:cNvSpPr>
                <a:spLocks/>
              </p:cNvSpPr>
              <p:nvPr/>
            </p:nvSpPr>
            <p:spPr bwMode="auto">
              <a:xfrm>
                <a:off x="9161" y="3248"/>
                <a:ext cx="49" cy="4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4" y="45"/>
                  </a:cxn>
                  <a:cxn ang="0">
                    <a:pos x="15" y="0"/>
                  </a:cxn>
                </a:cxnLst>
                <a:rect l="0" t="0" r="r" b="b"/>
                <a:pathLst>
                  <a:path w="49" h="45">
                    <a:moveTo>
                      <a:pt x="15" y="0"/>
                    </a:moveTo>
                    <a:cubicBezTo>
                      <a:pt x="26" y="16"/>
                      <a:pt x="49" y="45"/>
                      <a:pt x="4" y="45"/>
                    </a:cubicBezTo>
                    <a:cubicBezTo>
                      <a:pt x="0" y="18"/>
                      <a:pt x="4" y="15"/>
                      <a:pt x="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48" name="Freeform 76"/>
              <p:cNvSpPr>
                <a:spLocks/>
              </p:cNvSpPr>
              <p:nvPr/>
            </p:nvSpPr>
            <p:spPr bwMode="auto">
              <a:xfrm>
                <a:off x="8960" y="2723"/>
                <a:ext cx="29" cy="46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6" y="33"/>
                  </a:cxn>
                  <a:cxn ang="0">
                    <a:pos x="51" y="0"/>
                  </a:cxn>
                </a:cxnLst>
                <a:rect l="0" t="0" r="r" b="b"/>
                <a:pathLst>
                  <a:path w="62" h="46">
                    <a:moveTo>
                      <a:pt x="51" y="0"/>
                    </a:moveTo>
                    <a:cubicBezTo>
                      <a:pt x="62" y="16"/>
                      <a:pt x="43" y="46"/>
                      <a:pt x="6" y="33"/>
                    </a:cubicBezTo>
                    <a:cubicBezTo>
                      <a:pt x="0" y="15"/>
                      <a:pt x="33" y="3"/>
                      <a:pt x="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47" name="Freeform 75"/>
              <p:cNvSpPr>
                <a:spLocks/>
              </p:cNvSpPr>
              <p:nvPr/>
            </p:nvSpPr>
            <p:spPr bwMode="auto">
              <a:xfrm>
                <a:off x="7641" y="2561"/>
                <a:ext cx="1640" cy="913"/>
              </a:xfrm>
              <a:custGeom>
                <a:avLst/>
                <a:gdLst/>
                <a:ahLst/>
                <a:cxnLst>
                  <a:cxn ang="0">
                    <a:pos x="0" y="913"/>
                  </a:cxn>
                  <a:cxn ang="0">
                    <a:pos x="1640" y="0"/>
                  </a:cxn>
                </a:cxnLst>
                <a:rect l="0" t="0" r="r" b="b"/>
                <a:pathLst>
                  <a:path w="1640" h="913">
                    <a:moveTo>
                      <a:pt x="0" y="913"/>
                    </a:moveTo>
                    <a:cubicBezTo>
                      <a:pt x="273" y="761"/>
                      <a:pt x="1298" y="190"/>
                      <a:pt x="164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46" name="Freeform 74"/>
              <p:cNvSpPr>
                <a:spLocks/>
              </p:cNvSpPr>
              <p:nvPr/>
            </p:nvSpPr>
            <p:spPr bwMode="auto">
              <a:xfrm>
                <a:off x="7740" y="2704"/>
                <a:ext cx="1631" cy="881"/>
              </a:xfrm>
              <a:custGeom>
                <a:avLst/>
                <a:gdLst/>
                <a:ahLst/>
                <a:cxnLst>
                  <a:cxn ang="0">
                    <a:pos x="0" y="881"/>
                  </a:cxn>
                  <a:cxn ang="0">
                    <a:pos x="1631" y="0"/>
                  </a:cxn>
                </a:cxnLst>
                <a:rect l="0" t="0" r="r" b="b"/>
                <a:pathLst>
                  <a:path w="1631" h="881">
                    <a:moveTo>
                      <a:pt x="0" y="881"/>
                    </a:moveTo>
                    <a:lnTo>
                      <a:pt x="163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45" name="Freeform 73"/>
              <p:cNvSpPr>
                <a:spLocks/>
              </p:cNvSpPr>
              <p:nvPr/>
            </p:nvSpPr>
            <p:spPr bwMode="auto">
              <a:xfrm>
                <a:off x="7729" y="2678"/>
                <a:ext cx="1624" cy="877"/>
              </a:xfrm>
              <a:custGeom>
                <a:avLst/>
                <a:gdLst/>
                <a:ahLst/>
                <a:cxnLst>
                  <a:cxn ang="0">
                    <a:pos x="0" y="877"/>
                  </a:cxn>
                  <a:cxn ang="0">
                    <a:pos x="1624" y="0"/>
                  </a:cxn>
                </a:cxnLst>
                <a:rect l="0" t="0" r="r" b="b"/>
                <a:pathLst>
                  <a:path w="1624" h="877">
                    <a:moveTo>
                      <a:pt x="0" y="877"/>
                    </a:moveTo>
                    <a:lnTo>
                      <a:pt x="162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44" name="Freeform 72"/>
              <p:cNvSpPr>
                <a:spLocks/>
              </p:cNvSpPr>
              <p:nvPr/>
            </p:nvSpPr>
            <p:spPr bwMode="auto">
              <a:xfrm>
                <a:off x="7641" y="2574"/>
                <a:ext cx="1620" cy="904"/>
              </a:xfrm>
              <a:custGeom>
                <a:avLst/>
                <a:gdLst/>
                <a:ahLst/>
                <a:cxnLst>
                  <a:cxn ang="0">
                    <a:pos x="0" y="904"/>
                  </a:cxn>
                  <a:cxn ang="0">
                    <a:pos x="1620" y="0"/>
                  </a:cxn>
                </a:cxnLst>
                <a:rect l="0" t="0" r="r" b="b"/>
                <a:pathLst>
                  <a:path w="1620" h="904">
                    <a:moveTo>
                      <a:pt x="0" y="904"/>
                    </a:moveTo>
                    <a:lnTo>
                      <a:pt x="162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43" name="Freeform 71"/>
              <p:cNvSpPr>
                <a:spLocks/>
              </p:cNvSpPr>
              <p:nvPr/>
            </p:nvSpPr>
            <p:spPr bwMode="auto">
              <a:xfrm>
                <a:off x="9285" y="2558"/>
                <a:ext cx="86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50"/>
                  </a:cxn>
                </a:cxnLst>
                <a:rect l="0" t="0" r="r" b="b"/>
                <a:pathLst>
                  <a:path w="86" h="150">
                    <a:moveTo>
                      <a:pt x="0" y="0"/>
                    </a:moveTo>
                    <a:lnTo>
                      <a:pt x="86" y="15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42" name="Freeform 70"/>
              <p:cNvSpPr>
                <a:spLocks/>
              </p:cNvSpPr>
              <p:nvPr/>
            </p:nvSpPr>
            <p:spPr bwMode="auto">
              <a:xfrm>
                <a:off x="7628" y="3469"/>
                <a:ext cx="86" cy="1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42"/>
                  </a:cxn>
                </a:cxnLst>
                <a:rect l="0" t="0" r="r" b="b"/>
                <a:pathLst>
                  <a:path w="86" h="142">
                    <a:moveTo>
                      <a:pt x="0" y="0"/>
                    </a:moveTo>
                    <a:lnTo>
                      <a:pt x="86" y="142"/>
                    </a:lnTo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41" name="Freeform 69"/>
              <p:cNvSpPr>
                <a:spLocks/>
              </p:cNvSpPr>
              <p:nvPr/>
            </p:nvSpPr>
            <p:spPr bwMode="auto">
              <a:xfrm>
                <a:off x="8302" y="3291"/>
                <a:ext cx="1" cy="1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9"/>
                  </a:cxn>
                </a:cxnLst>
                <a:rect l="0" t="0" r="r" b="b"/>
                <a:pathLst>
                  <a:path w="1" h="179">
                    <a:moveTo>
                      <a:pt x="0" y="0"/>
                    </a:moveTo>
                    <a:lnTo>
                      <a:pt x="0" y="17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40" name="Freeform 68"/>
              <p:cNvSpPr>
                <a:spLocks/>
              </p:cNvSpPr>
              <p:nvPr/>
            </p:nvSpPr>
            <p:spPr bwMode="auto">
              <a:xfrm>
                <a:off x="7281" y="3287"/>
                <a:ext cx="1" cy="1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7"/>
                  </a:cxn>
                </a:cxnLst>
                <a:rect l="0" t="0" r="r" b="b"/>
                <a:pathLst>
                  <a:path w="1" h="187">
                    <a:moveTo>
                      <a:pt x="0" y="0"/>
                    </a:moveTo>
                    <a:lnTo>
                      <a:pt x="1" y="18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39" name="Freeform 67"/>
              <p:cNvSpPr>
                <a:spLocks/>
              </p:cNvSpPr>
              <p:nvPr/>
            </p:nvSpPr>
            <p:spPr bwMode="auto">
              <a:xfrm>
                <a:off x="7281" y="3294"/>
                <a:ext cx="66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7" y="1"/>
                  </a:cxn>
                </a:cxnLst>
                <a:rect l="0" t="0" r="r" b="b"/>
                <a:pathLst>
                  <a:path w="667" h="1">
                    <a:moveTo>
                      <a:pt x="0" y="0"/>
                    </a:moveTo>
                    <a:lnTo>
                      <a:pt x="667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" name="Group 64"/>
              <p:cNvGrpSpPr>
                <a:grpSpLocks/>
              </p:cNvGrpSpPr>
              <p:nvPr/>
            </p:nvGrpSpPr>
            <p:grpSpPr bwMode="auto">
              <a:xfrm>
                <a:off x="7843" y="3144"/>
                <a:ext cx="158" cy="147"/>
                <a:chOff x="7843" y="3144"/>
                <a:chExt cx="158" cy="147"/>
              </a:xfrm>
            </p:grpSpPr>
            <p:sp>
              <p:nvSpPr>
                <p:cNvPr id="54338" name="Freeform 66"/>
                <p:cNvSpPr>
                  <a:spLocks/>
                </p:cNvSpPr>
                <p:nvPr/>
              </p:nvSpPr>
              <p:spPr bwMode="auto">
                <a:xfrm>
                  <a:off x="7920" y="3144"/>
                  <a:ext cx="1" cy="147"/>
                </a:xfrm>
                <a:custGeom>
                  <a:avLst/>
                  <a:gdLst/>
                  <a:ahLst/>
                  <a:cxnLst>
                    <a:cxn ang="0">
                      <a:pos x="0" y="14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47">
                      <a:moveTo>
                        <a:pt x="0" y="147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337" name="Freeform 65"/>
                <p:cNvSpPr>
                  <a:spLocks/>
                </p:cNvSpPr>
                <p:nvPr/>
              </p:nvSpPr>
              <p:spPr bwMode="auto">
                <a:xfrm>
                  <a:off x="7843" y="3153"/>
                  <a:ext cx="158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58" h="1">
                      <a:moveTo>
                        <a:pt x="0" y="0"/>
                      </a:moveTo>
                      <a:lnTo>
                        <a:pt x="158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4335" name="Freeform 63"/>
              <p:cNvSpPr>
                <a:spLocks/>
              </p:cNvSpPr>
              <p:nvPr/>
            </p:nvSpPr>
            <p:spPr bwMode="auto">
              <a:xfrm>
                <a:off x="7407" y="3212"/>
                <a:ext cx="234" cy="82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41" y="2"/>
                  </a:cxn>
                  <a:cxn ang="0">
                    <a:pos x="192" y="2"/>
                  </a:cxn>
                  <a:cxn ang="0">
                    <a:pos x="234" y="82"/>
                  </a:cxn>
                </a:cxnLst>
                <a:rect l="0" t="0" r="r" b="b"/>
                <a:pathLst>
                  <a:path w="234" h="82">
                    <a:moveTo>
                      <a:pt x="0" y="79"/>
                    </a:moveTo>
                    <a:cubicBezTo>
                      <a:pt x="24" y="58"/>
                      <a:pt x="14" y="20"/>
                      <a:pt x="41" y="2"/>
                    </a:cubicBezTo>
                    <a:cubicBezTo>
                      <a:pt x="80" y="3"/>
                      <a:pt x="153" y="0"/>
                      <a:pt x="192" y="2"/>
                    </a:cubicBezTo>
                    <a:cubicBezTo>
                      <a:pt x="224" y="15"/>
                      <a:pt x="222" y="69"/>
                      <a:pt x="234" y="8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34" name="Freeform 62"/>
              <p:cNvSpPr>
                <a:spLocks/>
              </p:cNvSpPr>
              <p:nvPr/>
            </p:nvSpPr>
            <p:spPr bwMode="auto">
              <a:xfrm>
                <a:off x="7489" y="3153"/>
                <a:ext cx="77" cy="56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0" y="8"/>
                  </a:cxn>
                  <a:cxn ang="0">
                    <a:pos x="65" y="8"/>
                  </a:cxn>
                  <a:cxn ang="0">
                    <a:pos x="77" y="56"/>
                  </a:cxn>
                </a:cxnLst>
                <a:rect l="0" t="0" r="r" b="b"/>
                <a:pathLst>
                  <a:path w="77" h="56">
                    <a:moveTo>
                      <a:pt x="0" y="56"/>
                    </a:moveTo>
                    <a:cubicBezTo>
                      <a:pt x="6" y="39"/>
                      <a:pt x="2" y="14"/>
                      <a:pt x="20" y="8"/>
                    </a:cubicBezTo>
                    <a:cubicBezTo>
                      <a:pt x="29" y="2"/>
                      <a:pt x="56" y="0"/>
                      <a:pt x="65" y="8"/>
                    </a:cubicBezTo>
                    <a:cubicBezTo>
                      <a:pt x="74" y="16"/>
                      <a:pt x="74" y="46"/>
                      <a:pt x="77" y="5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33" name="Freeform 61"/>
              <p:cNvSpPr>
                <a:spLocks/>
              </p:cNvSpPr>
              <p:nvPr/>
            </p:nvSpPr>
            <p:spPr bwMode="auto">
              <a:xfrm>
                <a:off x="7273" y="3169"/>
                <a:ext cx="224" cy="73"/>
              </a:xfrm>
              <a:custGeom>
                <a:avLst/>
                <a:gdLst/>
                <a:ahLst/>
                <a:cxnLst>
                  <a:cxn ang="0">
                    <a:pos x="224" y="0"/>
                  </a:cxn>
                  <a:cxn ang="0">
                    <a:pos x="0" y="73"/>
                  </a:cxn>
                </a:cxnLst>
                <a:rect l="0" t="0" r="r" b="b"/>
                <a:pathLst>
                  <a:path w="224" h="73">
                    <a:moveTo>
                      <a:pt x="224" y="0"/>
                    </a:moveTo>
                    <a:lnTo>
                      <a:pt x="0" y="7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32" name="Freeform 60"/>
              <p:cNvSpPr>
                <a:spLocks/>
              </p:cNvSpPr>
              <p:nvPr/>
            </p:nvSpPr>
            <p:spPr bwMode="auto">
              <a:xfrm>
                <a:off x="7052" y="3344"/>
                <a:ext cx="1" cy="3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5"/>
                  </a:cxn>
                </a:cxnLst>
                <a:rect l="0" t="0" r="r" b="b"/>
                <a:pathLst>
                  <a:path w="1" h="355">
                    <a:moveTo>
                      <a:pt x="0" y="0"/>
                    </a:moveTo>
                    <a:lnTo>
                      <a:pt x="0" y="35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31" name="Freeform 59"/>
              <p:cNvSpPr>
                <a:spLocks/>
              </p:cNvSpPr>
              <p:nvPr/>
            </p:nvSpPr>
            <p:spPr bwMode="auto">
              <a:xfrm>
                <a:off x="6957" y="3248"/>
                <a:ext cx="209" cy="106"/>
              </a:xfrm>
              <a:custGeom>
                <a:avLst/>
                <a:gdLst/>
                <a:ahLst/>
                <a:cxnLst>
                  <a:cxn ang="0">
                    <a:pos x="207" y="46"/>
                  </a:cxn>
                  <a:cxn ang="0">
                    <a:pos x="153" y="96"/>
                  </a:cxn>
                  <a:cxn ang="0">
                    <a:pos x="108" y="105"/>
                  </a:cxn>
                  <a:cxn ang="0">
                    <a:pos x="41" y="91"/>
                  </a:cxn>
                  <a:cxn ang="0">
                    <a:pos x="9" y="55"/>
                  </a:cxn>
                  <a:cxn ang="0">
                    <a:pos x="36" y="24"/>
                  </a:cxn>
                  <a:cxn ang="0">
                    <a:pos x="95" y="1"/>
                  </a:cxn>
                  <a:cxn ang="0">
                    <a:pos x="167" y="15"/>
                  </a:cxn>
                  <a:cxn ang="0">
                    <a:pos x="207" y="46"/>
                  </a:cxn>
                </a:cxnLst>
                <a:rect l="0" t="0" r="r" b="b"/>
                <a:pathLst>
                  <a:path w="209" h="106">
                    <a:moveTo>
                      <a:pt x="207" y="46"/>
                    </a:moveTo>
                    <a:cubicBezTo>
                      <a:pt x="205" y="59"/>
                      <a:pt x="173" y="87"/>
                      <a:pt x="153" y="96"/>
                    </a:cubicBezTo>
                    <a:cubicBezTo>
                      <a:pt x="137" y="106"/>
                      <a:pt x="127" y="106"/>
                      <a:pt x="108" y="105"/>
                    </a:cubicBezTo>
                    <a:cubicBezTo>
                      <a:pt x="90" y="104"/>
                      <a:pt x="57" y="99"/>
                      <a:pt x="41" y="91"/>
                    </a:cubicBezTo>
                    <a:cubicBezTo>
                      <a:pt x="25" y="83"/>
                      <a:pt x="10" y="66"/>
                      <a:pt x="9" y="55"/>
                    </a:cubicBezTo>
                    <a:cubicBezTo>
                      <a:pt x="0" y="43"/>
                      <a:pt x="22" y="33"/>
                      <a:pt x="36" y="24"/>
                    </a:cubicBezTo>
                    <a:cubicBezTo>
                      <a:pt x="50" y="15"/>
                      <a:pt x="73" y="2"/>
                      <a:pt x="95" y="1"/>
                    </a:cubicBezTo>
                    <a:cubicBezTo>
                      <a:pt x="116" y="0"/>
                      <a:pt x="148" y="8"/>
                      <a:pt x="167" y="15"/>
                    </a:cubicBezTo>
                    <a:cubicBezTo>
                      <a:pt x="186" y="22"/>
                      <a:pt x="209" y="33"/>
                      <a:pt x="207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30" name="Freeform 58"/>
              <p:cNvSpPr>
                <a:spLocks/>
              </p:cNvSpPr>
              <p:nvPr/>
            </p:nvSpPr>
            <p:spPr bwMode="auto">
              <a:xfrm>
                <a:off x="7526" y="3461"/>
                <a:ext cx="457" cy="202"/>
              </a:xfrm>
              <a:custGeom>
                <a:avLst/>
                <a:gdLst/>
                <a:ahLst/>
                <a:cxnLst>
                  <a:cxn ang="0">
                    <a:pos x="111" y="90"/>
                  </a:cxn>
                  <a:cxn ang="0">
                    <a:pos x="43" y="126"/>
                  </a:cxn>
                  <a:cxn ang="0">
                    <a:pos x="16" y="184"/>
                  </a:cxn>
                  <a:cxn ang="0">
                    <a:pos x="138" y="198"/>
                  </a:cxn>
                  <a:cxn ang="0">
                    <a:pos x="295" y="162"/>
                  </a:cxn>
                  <a:cxn ang="0">
                    <a:pos x="457" y="0"/>
                  </a:cxn>
                </a:cxnLst>
                <a:rect l="0" t="0" r="r" b="b"/>
                <a:pathLst>
                  <a:path w="457" h="202">
                    <a:moveTo>
                      <a:pt x="111" y="90"/>
                    </a:moveTo>
                    <a:cubicBezTo>
                      <a:pt x="100" y="96"/>
                      <a:pt x="59" y="110"/>
                      <a:pt x="43" y="126"/>
                    </a:cubicBezTo>
                    <a:cubicBezTo>
                      <a:pt x="27" y="142"/>
                      <a:pt x="0" y="172"/>
                      <a:pt x="16" y="184"/>
                    </a:cubicBezTo>
                    <a:cubicBezTo>
                      <a:pt x="32" y="196"/>
                      <a:pt x="92" y="202"/>
                      <a:pt x="138" y="198"/>
                    </a:cubicBezTo>
                    <a:cubicBezTo>
                      <a:pt x="184" y="194"/>
                      <a:pt x="242" y="195"/>
                      <a:pt x="295" y="162"/>
                    </a:cubicBezTo>
                    <a:cubicBezTo>
                      <a:pt x="348" y="129"/>
                      <a:pt x="423" y="34"/>
                      <a:pt x="457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29" name="Freeform 57"/>
              <p:cNvSpPr>
                <a:spLocks/>
              </p:cNvSpPr>
              <p:nvPr/>
            </p:nvSpPr>
            <p:spPr bwMode="auto">
              <a:xfrm>
                <a:off x="9324" y="2592"/>
                <a:ext cx="72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72" y="0"/>
                  </a:cxn>
                </a:cxnLst>
                <a:rect l="0" t="0" r="r" b="b"/>
                <a:pathLst>
                  <a:path w="72" h="41">
                    <a:moveTo>
                      <a:pt x="0" y="41"/>
                    </a:moveTo>
                    <a:lnTo>
                      <a:pt x="7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28" name="Freeform 56"/>
              <p:cNvSpPr>
                <a:spLocks/>
              </p:cNvSpPr>
              <p:nvPr/>
            </p:nvSpPr>
            <p:spPr bwMode="auto">
              <a:xfrm>
                <a:off x="9351" y="2529"/>
                <a:ext cx="72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17"/>
                  </a:cxn>
                </a:cxnLst>
                <a:rect l="0" t="0" r="r" b="b"/>
                <a:pathLst>
                  <a:path w="72" h="117">
                    <a:moveTo>
                      <a:pt x="0" y="0"/>
                    </a:moveTo>
                    <a:lnTo>
                      <a:pt x="72" y="11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27" name="Freeform 55"/>
              <p:cNvSpPr>
                <a:spLocks/>
              </p:cNvSpPr>
              <p:nvPr/>
            </p:nvSpPr>
            <p:spPr bwMode="auto">
              <a:xfrm>
                <a:off x="5301" y="834"/>
                <a:ext cx="3551" cy="1936"/>
              </a:xfrm>
              <a:custGeom>
                <a:avLst/>
                <a:gdLst/>
                <a:ahLst/>
                <a:cxnLst>
                  <a:cxn ang="0">
                    <a:pos x="0" y="840"/>
                  </a:cxn>
                  <a:cxn ang="0">
                    <a:pos x="180" y="120"/>
                  </a:cxn>
                  <a:cxn ang="0">
                    <a:pos x="720" y="120"/>
                  </a:cxn>
                  <a:cxn ang="0">
                    <a:pos x="1260" y="660"/>
                  </a:cxn>
                  <a:cxn ang="0">
                    <a:pos x="1980" y="1020"/>
                  </a:cxn>
                  <a:cxn ang="0">
                    <a:pos x="2160" y="1380"/>
                  </a:cxn>
                  <a:cxn ang="0">
                    <a:pos x="2700" y="1740"/>
                  </a:cxn>
                  <a:cxn ang="0">
                    <a:pos x="3240" y="1920"/>
                  </a:cxn>
                  <a:cxn ang="0">
                    <a:pos x="3551" y="1839"/>
                  </a:cxn>
                </a:cxnLst>
                <a:rect l="0" t="0" r="r" b="b"/>
                <a:pathLst>
                  <a:path w="3551" h="1936">
                    <a:moveTo>
                      <a:pt x="0" y="840"/>
                    </a:moveTo>
                    <a:cubicBezTo>
                      <a:pt x="30" y="540"/>
                      <a:pt x="60" y="240"/>
                      <a:pt x="180" y="120"/>
                    </a:cubicBezTo>
                    <a:cubicBezTo>
                      <a:pt x="300" y="0"/>
                      <a:pt x="540" y="30"/>
                      <a:pt x="720" y="120"/>
                    </a:cubicBezTo>
                    <a:cubicBezTo>
                      <a:pt x="900" y="210"/>
                      <a:pt x="1050" y="510"/>
                      <a:pt x="1260" y="660"/>
                    </a:cubicBezTo>
                    <a:cubicBezTo>
                      <a:pt x="1470" y="810"/>
                      <a:pt x="1830" y="900"/>
                      <a:pt x="1980" y="1020"/>
                    </a:cubicBezTo>
                    <a:cubicBezTo>
                      <a:pt x="2130" y="1140"/>
                      <a:pt x="2040" y="1260"/>
                      <a:pt x="2160" y="1380"/>
                    </a:cubicBezTo>
                    <a:cubicBezTo>
                      <a:pt x="2280" y="1500"/>
                      <a:pt x="2520" y="1650"/>
                      <a:pt x="2700" y="1740"/>
                    </a:cubicBezTo>
                    <a:cubicBezTo>
                      <a:pt x="2880" y="1830"/>
                      <a:pt x="3098" y="1904"/>
                      <a:pt x="3240" y="1920"/>
                    </a:cubicBezTo>
                    <a:cubicBezTo>
                      <a:pt x="3382" y="1936"/>
                      <a:pt x="3486" y="1856"/>
                      <a:pt x="3551" y="1839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26" name="Freeform 54"/>
              <p:cNvSpPr>
                <a:spLocks/>
              </p:cNvSpPr>
              <p:nvPr/>
            </p:nvSpPr>
            <p:spPr bwMode="auto">
              <a:xfrm>
                <a:off x="9005" y="2446"/>
                <a:ext cx="467" cy="155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76" y="128"/>
                  </a:cxn>
                  <a:cxn ang="0">
                    <a:pos x="234" y="29"/>
                  </a:cxn>
                  <a:cxn ang="0">
                    <a:pos x="432" y="7"/>
                  </a:cxn>
                  <a:cxn ang="0">
                    <a:pos x="445" y="74"/>
                  </a:cxn>
                  <a:cxn ang="0">
                    <a:pos x="369" y="128"/>
                  </a:cxn>
                </a:cxnLst>
                <a:rect l="0" t="0" r="r" b="b"/>
                <a:pathLst>
                  <a:path w="467" h="155">
                    <a:moveTo>
                      <a:pt x="0" y="155"/>
                    </a:moveTo>
                    <a:cubicBezTo>
                      <a:pt x="13" y="151"/>
                      <a:pt x="37" y="149"/>
                      <a:pt x="76" y="128"/>
                    </a:cubicBezTo>
                    <a:cubicBezTo>
                      <a:pt x="115" y="107"/>
                      <a:pt x="175" y="49"/>
                      <a:pt x="234" y="29"/>
                    </a:cubicBezTo>
                    <a:cubicBezTo>
                      <a:pt x="293" y="9"/>
                      <a:pt x="397" y="0"/>
                      <a:pt x="432" y="7"/>
                    </a:cubicBezTo>
                    <a:cubicBezTo>
                      <a:pt x="467" y="14"/>
                      <a:pt x="455" y="54"/>
                      <a:pt x="445" y="74"/>
                    </a:cubicBezTo>
                    <a:cubicBezTo>
                      <a:pt x="435" y="94"/>
                      <a:pt x="385" y="117"/>
                      <a:pt x="369" y="128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25" name="Freeform 53"/>
              <p:cNvSpPr>
                <a:spLocks/>
              </p:cNvSpPr>
              <p:nvPr/>
            </p:nvSpPr>
            <p:spPr bwMode="auto">
              <a:xfrm>
                <a:off x="8141" y="3191"/>
                <a:ext cx="79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" y="139"/>
                  </a:cxn>
                </a:cxnLst>
                <a:rect l="0" t="0" r="r" b="b"/>
                <a:pathLst>
                  <a:path w="79" h="139">
                    <a:moveTo>
                      <a:pt x="0" y="0"/>
                    </a:moveTo>
                    <a:lnTo>
                      <a:pt x="79" y="1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24" name="Freeform 52"/>
              <p:cNvSpPr>
                <a:spLocks/>
              </p:cNvSpPr>
              <p:nvPr/>
            </p:nvSpPr>
            <p:spPr bwMode="auto">
              <a:xfrm>
                <a:off x="8411" y="3038"/>
                <a:ext cx="79" cy="1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" y="142"/>
                  </a:cxn>
                </a:cxnLst>
                <a:rect l="0" t="0" r="r" b="b"/>
                <a:pathLst>
                  <a:path w="79" h="142">
                    <a:moveTo>
                      <a:pt x="0" y="0"/>
                    </a:moveTo>
                    <a:lnTo>
                      <a:pt x="79" y="1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23" name="Freeform 51"/>
              <p:cNvSpPr>
                <a:spLocks/>
              </p:cNvSpPr>
              <p:nvPr/>
            </p:nvSpPr>
            <p:spPr bwMode="auto">
              <a:xfrm>
                <a:off x="8674" y="2910"/>
                <a:ext cx="71" cy="1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131"/>
                  </a:cxn>
                </a:cxnLst>
                <a:rect l="0" t="0" r="r" b="b"/>
                <a:pathLst>
                  <a:path w="71" h="131">
                    <a:moveTo>
                      <a:pt x="0" y="0"/>
                    </a:moveTo>
                    <a:lnTo>
                      <a:pt x="71" y="13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22" name="Freeform 50"/>
              <p:cNvSpPr>
                <a:spLocks/>
              </p:cNvSpPr>
              <p:nvPr/>
            </p:nvSpPr>
            <p:spPr bwMode="auto">
              <a:xfrm>
                <a:off x="7684" y="2588"/>
                <a:ext cx="1612" cy="900"/>
              </a:xfrm>
              <a:custGeom>
                <a:avLst/>
                <a:gdLst/>
                <a:ahLst/>
                <a:cxnLst>
                  <a:cxn ang="0">
                    <a:pos x="0" y="900"/>
                  </a:cxn>
                  <a:cxn ang="0">
                    <a:pos x="1612" y="0"/>
                  </a:cxn>
                </a:cxnLst>
                <a:rect l="0" t="0" r="r" b="b"/>
                <a:pathLst>
                  <a:path w="1612" h="900">
                    <a:moveTo>
                      <a:pt x="0" y="900"/>
                    </a:moveTo>
                    <a:lnTo>
                      <a:pt x="161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21" name="Freeform 49"/>
              <p:cNvSpPr>
                <a:spLocks/>
              </p:cNvSpPr>
              <p:nvPr/>
            </p:nvSpPr>
            <p:spPr bwMode="auto">
              <a:xfrm>
                <a:off x="8895" y="2771"/>
                <a:ext cx="83" cy="1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158"/>
                  </a:cxn>
                </a:cxnLst>
                <a:rect l="0" t="0" r="r" b="b"/>
                <a:pathLst>
                  <a:path w="83" h="158">
                    <a:moveTo>
                      <a:pt x="0" y="0"/>
                    </a:moveTo>
                    <a:lnTo>
                      <a:pt x="83" y="1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20" name="Freeform 48"/>
              <p:cNvSpPr>
                <a:spLocks/>
              </p:cNvSpPr>
              <p:nvPr/>
            </p:nvSpPr>
            <p:spPr bwMode="auto">
              <a:xfrm>
                <a:off x="9139" y="2636"/>
                <a:ext cx="90" cy="1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154"/>
                  </a:cxn>
                </a:cxnLst>
                <a:rect l="0" t="0" r="r" b="b"/>
                <a:pathLst>
                  <a:path w="90" h="154">
                    <a:moveTo>
                      <a:pt x="0" y="0"/>
                    </a:moveTo>
                    <a:lnTo>
                      <a:pt x="90" y="1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" name="Group 42"/>
              <p:cNvGrpSpPr>
                <a:grpSpLocks/>
              </p:cNvGrpSpPr>
              <p:nvPr/>
            </p:nvGrpSpPr>
            <p:grpSpPr bwMode="auto">
              <a:xfrm>
                <a:off x="7871" y="3289"/>
                <a:ext cx="300" cy="187"/>
                <a:chOff x="7871" y="3289"/>
                <a:chExt cx="300" cy="187"/>
              </a:xfrm>
            </p:grpSpPr>
            <p:sp>
              <p:nvSpPr>
                <p:cNvPr id="54319" name="Freeform 47"/>
                <p:cNvSpPr>
                  <a:spLocks/>
                </p:cNvSpPr>
                <p:nvPr/>
              </p:nvSpPr>
              <p:spPr bwMode="auto">
                <a:xfrm>
                  <a:off x="7871" y="3341"/>
                  <a:ext cx="72" cy="1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135"/>
                    </a:cxn>
                  </a:cxnLst>
                  <a:rect l="0" t="0" r="r" b="b"/>
                  <a:pathLst>
                    <a:path w="72" h="135">
                      <a:moveTo>
                        <a:pt x="0" y="0"/>
                      </a:moveTo>
                      <a:lnTo>
                        <a:pt x="72" y="135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318" name="Freeform 46"/>
                <p:cNvSpPr>
                  <a:spLocks/>
                </p:cNvSpPr>
                <p:nvPr/>
              </p:nvSpPr>
              <p:spPr bwMode="auto">
                <a:xfrm>
                  <a:off x="7943" y="3379"/>
                  <a:ext cx="37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" y="71"/>
                    </a:cxn>
                  </a:cxnLst>
                  <a:rect l="0" t="0" r="r" b="b"/>
                  <a:pathLst>
                    <a:path w="37" h="71">
                      <a:moveTo>
                        <a:pt x="0" y="0"/>
                      </a:moveTo>
                      <a:lnTo>
                        <a:pt x="37" y="71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317" name="Freeform 45"/>
                <p:cNvSpPr>
                  <a:spLocks/>
                </p:cNvSpPr>
                <p:nvPr/>
              </p:nvSpPr>
              <p:spPr bwMode="auto">
                <a:xfrm>
                  <a:off x="8006" y="3349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2" y="71"/>
                    </a:cxn>
                  </a:cxnLst>
                  <a:rect l="0" t="0" r="r" b="b"/>
                  <a:pathLst>
                    <a:path w="42" h="71">
                      <a:moveTo>
                        <a:pt x="0" y="0"/>
                      </a:moveTo>
                      <a:lnTo>
                        <a:pt x="42" y="71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316" name="Freeform 44"/>
                <p:cNvSpPr>
                  <a:spLocks/>
                </p:cNvSpPr>
                <p:nvPr/>
              </p:nvSpPr>
              <p:spPr bwMode="auto">
                <a:xfrm>
                  <a:off x="8070" y="3319"/>
                  <a:ext cx="45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75"/>
                    </a:cxn>
                  </a:cxnLst>
                  <a:rect l="0" t="0" r="r" b="b"/>
                  <a:pathLst>
                    <a:path w="45" h="75">
                      <a:moveTo>
                        <a:pt x="0" y="0"/>
                      </a:moveTo>
                      <a:lnTo>
                        <a:pt x="45" y="75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315" name="Freeform 43"/>
                <p:cNvSpPr>
                  <a:spLocks/>
                </p:cNvSpPr>
                <p:nvPr/>
              </p:nvSpPr>
              <p:spPr bwMode="auto">
                <a:xfrm>
                  <a:off x="8130" y="3289"/>
                  <a:ext cx="41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" y="71"/>
                    </a:cxn>
                  </a:cxnLst>
                  <a:rect l="0" t="0" r="r" b="b"/>
                  <a:pathLst>
                    <a:path w="41" h="71">
                      <a:moveTo>
                        <a:pt x="0" y="0"/>
                      </a:moveTo>
                      <a:lnTo>
                        <a:pt x="41" y="71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4313" name="Freeform 41"/>
              <p:cNvSpPr>
                <a:spLocks/>
              </p:cNvSpPr>
              <p:nvPr/>
            </p:nvSpPr>
            <p:spPr bwMode="auto">
              <a:xfrm>
                <a:off x="8231" y="3233"/>
                <a:ext cx="42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67"/>
                  </a:cxn>
                </a:cxnLst>
                <a:rect l="0" t="0" r="r" b="b"/>
                <a:pathLst>
                  <a:path w="42" h="67">
                    <a:moveTo>
                      <a:pt x="0" y="0"/>
                    </a:moveTo>
                    <a:lnTo>
                      <a:pt x="42" y="6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12" name="Freeform 40"/>
              <p:cNvSpPr>
                <a:spLocks/>
              </p:cNvSpPr>
              <p:nvPr/>
            </p:nvSpPr>
            <p:spPr bwMode="auto">
              <a:xfrm>
                <a:off x="8291" y="3206"/>
                <a:ext cx="34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60"/>
                  </a:cxn>
                </a:cxnLst>
                <a:rect l="0" t="0" r="r" b="b"/>
                <a:pathLst>
                  <a:path w="34" h="60">
                    <a:moveTo>
                      <a:pt x="0" y="0"/>
                    </a:moveTo>
                    <a:lnTo>
                      <a:pt x="34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11" name="Freeform 39"/>
              <p:cNvSpPr>
                <a:spLocks/>
              </p:cNvSpPr>
              <p:nvPr/>
            </p:nvSpPr>
            <p:spPr bwMode="auto">
              <a:xfrm>
                <a:off x="8351" y="3176"/>
                <a:ext cx="38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57"/>
                  </a:cxn>
                </a:cxnLst>
                <a:rect l="0" t="0" r="r" b="b"/>
                <a:pathLst>
                  <a:path w="38" h="57">
                    <a:moveTo>
                      <a:pt x="0" y="0"/>
                    </a:moveTo>
                    <a:lnTo>
                      <a:pt x="38" y="5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10" name="Freeform 38"/>
              <p:cNvSpPr>
                <a:spLocks/>
              </p:cNvSpPr>
              <p:nvPr/>
            </p:nvSpPr>
            <p:spPr bwMode="auto">
              <a:xfrm>
                <a:off x="8411" y="3139"/>
                <a:ext cx="42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67"/>
                  </a:cxn>
                </a:cxnLst>
                <a:rect l="0" t="0" r="r" b="b"/>
                <a:pathLst>
                  <a:path w="42" h="67">
                    <a:moveTo>
                      <a:pt x="0" y="0"/>
                    </a:moveTo>
                    <a:lnTo>
                      <a:pt x="42" y="6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09" name="Freeform 37"/>
              <p:cNvSpPr>
                <a:spLocks/>
              </p:cNvSpPr>
              <p:nvPr/>
            </p:nvSpPr>
            <p:spPr bwMode="auto">
              <a:xfrm>
                <a:off x="8505" y="3090"/>
                <a:ext cx="38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68"/>
                  </a:cxn>
                </a:cxnLst>
                <a:rect l="0" t="0" r="r" b="b"/>
                <a:pathLst>
                  <a:path w="38" h="68">
                    <a:moveTo>
                      <a:pt x="0" y="0"/>
                    </a:moveTo>
                    <a:lnTo>
                      <a:pt x="38" y="6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08" name="Freeform 36"/>
              <p:cNvSpPr>
                <a:spLocks/>
              </p:cNvSpPr>
              <p:nvPr/>
            </p:nvSpPr>
            <p:spPr bwMode="auto">
              <a:xfrm>
                <a:off x="8558" y="3060"/>
                <a:ext cx="37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68"/>
                  </a:cxn>
                </a:cxnLst>
                <a:rect l="0" t="0" r="r" b="b"/>
                <a:pathLst>
                  <a:path w="37" h="68">
                    <a:moveTo>
                      <a:pt x="0" y="0"/>
                    </a:moveTo>
                    <a:lnTo>
                      <a:pt x="37" y="6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07" name="Freeform 35"/>
              <p:cNvSpPr>
                <a:spLocks/>
              </p:cNvSpPr>
              <p:nvPr/>
            </p:nvSpPr>
            <p:spPr bwMode="auto">
              <a:xfrm>
                <a:off x="8614" y="3034"/>
                <a:ext cx="34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64"/>
                  </a:cxn>
                </a:cxnLst>
                <a:rect l="0" t="0" r="r" b="b"/>
                <a:pathLst>
                  <a:path w="34" h="64">
                    <a:moveTo>
                      <a:pt x="0" y="0"/>
                    </a:moveTo>
                    <a:lnTo>
                      <a:pt x="34" y="6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06" name="Freeform 34"/>
              <p:cNvSpPr>
                <a:spLocks/>
              </p:cNvSpPr>
              <p:nvPr/>
            </p:nvSpPr>
            <p:spPr bwMode="auto">
              <a:xfrm>
                <a:off x="8666" y="3008"/>
                <a:ext cx="42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56"/>
                  </a:cxn>
                </a:cxnLst>
                <a:rect l="0" t="0" r="r" b="b"/>
                <a:pathLst>
                  <a:path w="42" h="56">
                    <a:moveTo>
                      <a:pt x="0" y="0"/>
                    </a:moveTo>
                    <a:lnTo>
                      <a:pt x="42" y="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05" name="Freeform 33"/>
              <p:cNvSpPr>
                <a:spLocks/>
              </p:cNvSpPr>
              <p:nvPr/>
            </p:nvSpPr>
            <p:spPr bwMode="auto">
              <a:xfrm>
                <a:off x="8760" y="2951"/>
                <a:ext cx="38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64"/>
                  </a:cxn>
                </a:cxnLst>
                <a:rect l="0" t="0" r="r" b="b"/>
                <a:pathLst>
                  <a:path w="38" h="64">
                    <a:moveTo>
                      <a:pt x="0" y="0"/>
                    </a:moveTo>
                    <a:lnTo>
                      <a:pt x="38" y="6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04" name="Freeform 32"/>
              <p:cNvSpPr>
                <a:spLocks/>
              </p:cNvSpPr>
              <p:nvPr/>
            </p:nvSpPr>
            <p:spPr bwMode="auto">
              <a:xfrm>
                <a:off x="8809" y="2929"/>
                <a:ext cx="37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56"/>
                  </a:cxn>
                </a:cxnLst>
                <a:rect l="0" t="0" r="r" b="b"/>
                <a:pathLst>
                  <a:path w="37" h="56">
                    <a:moveTo>
                      <a:pt x="0" y="0"/>
                    </a:moveTo>
                    <a:lnTo>
                      <a:pt x="37" y="5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03" name="Freeform 31"/>
              <p:cNvSpPr>
                <a:spLocks/>
              </p:cNvSpPr>
              <p:nvPr/>
            </p:nvSpPr>
            <p:spPr bwMode="auto">
              <a:xfrm>
                <a:off x="8854" y="2899"/>
                <a:ext cx="45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64"/>
                  </a:cxn>
                </a:cxnLst>
                <a:rect l="0" t="0" r="r" b="b"/>
                <a:pathLst>
                  <a:path w="45" h="64">
                    <a:moveTo>
                      <a:pt x="0" y="0"/>
                    </a:moveTo>
                    <a:lnTo>
                      <a:pt x="45" y="6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02" name="Freeform 30"/>
              <p:cNvSpPr>
                <a:spLocks/>
              </p:cNvSpPr>
              <p:nvPr/>
            </p:nvSpPr>
            <p:spPr bwMode="auto">
              <a:xfrm>
                <a:off x="8899" y="2873"/>
                <a:ext cx="37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63"/>
                  </a:cxn>
                </a:cxnLst>
                <a:rect l="0" t="0" r="r" b="b"/>
                <a:pathLst>
                  <a:path w="37" h="63">
                    <a:moveTo>
                      <a:pt x="0" y="0"/>
                    </a:moveTo>
                    <a:lnTo>
                      <a:pt x="37" y="6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01" name="Freeform 29"/>
              <p:cNvSpPr>
                <a:spLocks/>
              </p:cNvSpPr>
              <p:nvPr/>
            </p:nvSpPr>
            <p:spPr bwMode="auto">
              <a:xfrm>
                <a:off x="8985" y="2839"/>
                <a:ext cx="30" cy="60"/>
              </a:xfrm>
              <a:custGeom>
                <a:avLst/>
                <a:gdLst/>
                <a:ahLst/>
                <a:cxnLst>
                  <a:cxn ang="0">
                    <a:pos x="30" y="60"/>
                  </a:cxn>
                  <a:cxn ang="0">
                    <a:pos x="0" y="0"/>
                  </a:cxn>
                </a:cxnLst>
                <a:rect l="0" t="0" r="r" b="b"/>
                <a:pathLst>
                  <a:path w="30" h="60">
                    <a:moveTo>
                      <a:pt x="30" y="6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00" name="Freeform 28"/>
              <p:cNvSpPr>
                <a:spLocks/>
              </p:cNvSpPr>
              <p:nvPr/>
            </p:nvSpPr>
            <p:spPr bwMode="auto">
              <a:xfrm>
                <a:off x="9030" y="2809"/>
                <a:ext cx="38" cy="64"/>
              </a:xfrm>
              <a:custGeom>
                <a:avLst/>
                <a:gdLst/>
                <a:ahLst/>
                <a:cxnLst>
                  <a:cxn ang="0">
                    <a:pos x="38" y="64"/>
                  </a:cxn>
                  <a:cxn ang="0">
                    <a:pos x="0" y="0"/>
                  </a:cxn>
                </a:cxnLst>
                <a:rect l="0" t="0" r="r" b="b"/>
                <a:pathLst>
                  <a:path w="38" h="64">
                    <a:moveTo>
                      <a:pt x="38" y="64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99" name="Freeform 27"/>
              <p:cNvSpPr>
                <a:spLocks/>
              </p:cNvSpPr>
              <p:nvPr/>
            </p:nvSpPr>
            <p:spPr bwMode="auto">
              <a:xfrm>
                <a:off x="9139" y="2756"/>
                <a:ext cx="45" cy="60"/>
              </a:xfrm>
              <a:custGeom>
                <a:avLst/>
                <a:gdLst/>
                <a:ahLst/>
                <a:cxnLst>
                  <a:cxn ang="0">
                    <a:pos x="45" y="60"/>
                  </a:cxn>
                  <a:cxn ang="0">
                    <a:pos x="0" y="0"/>
                  </a:cxn>
                </a:cxnLst>
                <a:rect l="0" t="0" r="r" b="b"/>
                <a:pathLst>
                  <a:path w="45" h="60">
                    <a:moveTo>
                      <a:pt x="45" y="6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98" name="Freeform 26"/>
              <p:cNvSpPr>
                <a:spLocks/>
              </p:cNvSpPr>
              <p:nvPr/>
            </p:nvSpPr>
            <p:spPr bwMode="auto">
              <a:xfrm>
                <a:off x="9236" y="2708"/>
                <a:ext cx="34" cy="52"/>
              </a:xfrm>
              <a:custGeom>
                <a:avLst/>
                <a:gdLst/>
                <a:ahLst/>
                <a:cxnLst>
                  <a:cxn ang="0">
                    <a:pos x="34" y="52"/>
                  </a:cxn>
                  <a:cxn ang="0">
                    <a:pos x="0" y="0"/>
                  </a:cxn>
                </a:cxnLst>
                <a:rect l="0" t="0" r="r" b="b"/>
                <a:pathLst>
                  <a:path w="34" h="52">
                    <a:moveTo>
                      <a:pt x="34" y="52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97" name="Freeform 25"/>
              <p:cNvSpPr>
                <a:spLocks/>
              </p:cNvSpPr>
              <p:nvPr/>
            </p:nvSpPr>
            <p:spPr bwMode="auto">
              <a:xfrm>
                <a:off x="9289" y="2674"/>
                <a:ext cx="37" cy="56"/>
              </a:xfrm>
              <a:custGeom>
                <a:avLst/>
                <a:gdLst/>
                <a:ahLst/>
                <a:cxnLst>
                  <a:cxn ang="0">
                    <a:pos x="37" y="56"/>
                  </a:cxn>
                  <a:cxn ang="0">
                    <a:pos x="0" y="0"/>
                  </a:cxn>
                </a:cxnLst>
                <a:rect l="0" t="0" r="r" b="b"/>
                <a:pathLst>
                  <a:path w="37" h="56">
                    <a:moveTo>
                      <a:pt x="37" y="56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429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421" y="3474"/>
              <a:ext cx="105" cy="2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000" i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5429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674" y="3714"/>
              <a:ext cx="158" cy="2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000" i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5429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4063" y="2529"/>
              <a:ext cx="158" cy="2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000" i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5429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6403" y="2889"/>
              <a:ext cx="158" cy="2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000" i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5429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9801" y="3834"/>
              <a:ext cx="158" cy="2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000" i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  <p:sp>
          <p:nvSpPr>
            <p:cNvPr id="54290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9441" y="3609"/>
              <a:ext cx="158" cy="2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000" i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5428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8721" y="4014"/>
              <a:ext cx="158" cy="2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000" i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  <p:sp>
          <p:nvSpPr>
            <p:cNvPr id="5428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8023" y="3654"/>
              <a:ext cx="158" cy="2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000" i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  <p:sp>
          <p:nvSpPr>
            <p:cNvPr id="5428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7101" y="3654"/>
              <a:ext cx="158" cy="2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000" i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  <p:sp>
          <p:nvSpPr>
            <p:cNvPr id="54286" name="Freeform 14"/>
            <p:cNvSpPr>
              <a:spLocks/>
            </p:cNvSpPr>
            <p:nvPr/>
          </p:nvSpPr>
          <p:spPr bwMode="auto">
            <a:xfrm>
              <a:off x="9612" y="4086"/>
              <a:ext cx="176" cy="234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234"/>
                </a:cxn>
              </a:cxnLst>
              <a:rect l="0" t="0" r="r" b="b"/>
              <a:pathLst>
                <a:path w="176" h="234">
                  <a:moveTo>
                    <a:pt x="176" y="0"/>
                  </a:moveTo>
                  <a:lnTo>
                    <a:pt x="0" y="2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285" name="Freeform 13"/>
            <p:cNvSpPr>
              <a:spLocks/>
            </p:cNvSpPr>
            <p:nvPr/>
          </p:nvSpPr>
          <p:spPr bwMode="auto">
            <a:xfrm>
              <a:off x="9207" y="3762"/>
              <a:ext cx="194" cy="86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0" y="86"/>
                </a:cxn>
              </a:cxnLst>
              <a:rect l="0" t="0" r="r" b="b"/>
              <a:pathLst>
                <a:path w="194" h="86">
                  <a:moveTo>
                    <a:pt x="194" y="0"/>
                  </a:moveTo>
                  <a:lnTo>
                    <a:pt x="0" y="8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284" name="Freeform 12"/>
            <p:cNvSpPr>
              <a:spLocks/>
            </p:cNvSpPr>
            <p:nvPr/>
          </p:nvSpPr>
          <p:spPr bwMode="auto">
            <a:xfrm>
              <a:off x="8546" y="4014"/>
              <a:ext cx="153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3" y="63"/>
                </a:cxn>
              </a:cxnLst>
              <a:rect l="0" t="0" r="r" b="b"/>
              <a:pathLst>
                <a:path w="153" h="63">
                  <a:moveTo>
                    <a:pt x="0" y="0"/>
                  </a:moveTo>
                  <a:lnTo>
                    <a:pt x="153" y="6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283" name="Freeform 11"/>
            <p:cNvSpPr>
              <a:spLocks/>
            </p:cNvSpPr>
            <p:nvPr/>
          </p:nvSpPr>
          <p:spPr bwMode="auto">
            <a:xfrm>
              <a:off x="7911" y="3870"/>
              <a:ext cx="104" cy="126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104" y="0"/>
                </a:cxn>
              </a:cxnLst>
              <a:rect l="0" t="0" r="r" b="b"/>
              <a:pathLst>
                <a:path w="104" h="126">
                  <a:moveTo>
                    <a:pt x="0" y="126"/>
                  </a:moveTo>
                  <a:lnTo>
                    <a:pt x="10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auto">
            <a:xfrm>
              <a:off x="7214" y="3866"/>
              <a:ext cx="216" cy="175"/>
            </a:xfrm>
            <a:custGeom>
              <a:avLst/>
              <a:gdLst/>
              <a:ahLst/>
              <a:cxnLst>
                <a:cxn ang="0">
                  <a:pos x="216" y="175"/>
                </a:cxn>
                <a:cxn ang="0">
                  <a:pos x="0" y="0"/>
                </a:cxn>
              </a:cxnLst>
              <a:rect l="0" t="0" r="r" b="b"/>
              <a:pathLst>
                <a:path w="216" h="175">
                  <a:moveTo>
                    <a:pt x="216" y="175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281" name="Freeform 9"/>
            <p:cNvSpPr>
              <a:spLocks/>
            </p:cNvSpPr>
            <p:nvPr/>
          </p:nvSpPr>
          <p:spPr bwMode="auto">
            <a:xfrm>
              <a:off x="5832" y="3092"/>
              <a:ext cx="518" cy="261"/>
            </a:xfrm>
            <a:custGeom>
              <a:avLst/>
              <a:gdLst/>
              <a:ahLst/>
              <a:cxnLst>
                <a:cxn ang="0">
                  <a:pos x="518" y="0"/>
                </a:cxn>
                <a:cxn ang="0">
                  <a:pos x="0" y="261"/>
                </a:cxn>
              </a:cxnLst>
              <a:rect l="0" t="0" r="r" b="b"/>
              <a:pathLst>
                <a:path w="518" h="261">
                  <a:moveTo>
                    <a:pt x="518" y="0"/>
                  </a:moveTo>
                  <a:lnTo>
                    <a:pt x="0" y="26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280" name="Freeform 8"/>
            <p:cNvSpPr>
              <a:spLocks/>
            </p:cNvSpPr>
            <p:nvPr/>
          </p:nvSpPr>
          <p:spPr bwMode="auto">
            <a:xfrm>
              <a:off x="4149" y="2169"/>
              <a:ext cx="99" cy="32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99" y="0"/>
                </a:cxn>
              </a:cxnLst>
              <a:rect l="0" t="0" r="r" b="b"/>
              <a:pathLst>
                <a:path w="99" h="320">
                  <a:moveTo>
                    <a:pt x="0" y="320"/>
                  </a:moveTo>
                  <a:lnTo>
                    <a:pt x="9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279" name="Freeform 7"/>
            <p:cNvSpPr>
              <a:spLocks/>
            </p:cNvSpPr>
            <p:nvPr/>
          </p:nvSpPr>
          <p:spPr bwMode="auto">
            <a:xfrm>
              <a:off x="3168" y="3911"/>
              <a:ext cx="473" cy="265"/>
            </a:xfrm>
            <a:custGeom>
              <a:avLst/>
              <a:gdLst/>
              <a:ahLst/>
              <a:cxnLst>
                <a:cxn ang="0">
                  <a:pos x="0" y="265"/>
                </a:cxn>
                <a:cxn ang="0">
                  <a:pos x="473" y="0"/>
                </a:cxn>
              </a:cxnLst>
              <a:rect l="0" t="0" r="r" b="b"/>
              <a:pathLst>
                <a:path w="473" h="265">
                  <a:moveTo>
                    <a:pt x="0" y="265"/>
                  </a:moveTo>
                  <a:lnTo>
                    <a:pt x="47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278" name="Freeform 6"/>
            <p:cNvSpPr>
              <a:spLocks/>
            </p:cNvSpPr>
            <p:nvPr/>
          </p:nvSpPr>
          <p:spPr bwMode="auto">
            <a:xfrm>
              <a:off x="2547" y="3438"/>
              <a:ext cx="387" cy="149"/>
            </a:xfrm>
            <a:custGeom>
              <a:avLst/>
              <a:gdLst/>
              <a:ahLst/>
              <a:cxnLst>
                <a:cxn ang="0">
                  <a:pos x="387" y="0"/>
                </a:cxn>
                <a:cxn ang="0">
                  <a:pos x="0" y="149"/>
                </a:cxn>
              </a:cxnLst>
              <a:rect l="0" t="0" r="r" b="b"/>
              <a:pathLst>
                <a:path w="387" h="149">
                  <a:moveTo>
                    <a:pt x="387" y="0"/>
                  </a:moveTo>
                  <a:lnTo>
                    <a:pt x="0" y="1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4411" name="Rectangle 139"/>
          <p:cNvSpPr>
            <a:spLocks noChangeArrowheads="1"/>
          </p:cNvSpPr>
          <p:nvPr/>
        </p:nvSpPr>
        <p:spPr bwMode="auto">
          <a:xfrm>
            <a:off x="1524000" y="272534"/>
            <a:ext cx="476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88925"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</a:endParaRPr>
          </a:p>
        </p:txBody>
      </p:sp>
      <p:pic>
        <p:nvPicPr>
          <p:cNvPr id="144" name="Picture 1" descr="header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16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8487" y="4546286"/>
            <a:ext cx="4071966" cy="82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Jurin</a:t>
            </a:r>
            <a:r>
              <a:rPr lang="en-US" sz="2800" dirty="0">
                <a:solidFill>
                  <a:srgbClr val="0070C0"/>
                </a:solidFill>
              </a:rPr>
              <a:t> law</a:t>
            </a:r>
            <a:r>
              <a:rPr lang="ru-RU" sz="2800" dirty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63750" y="481357"/>
            <a:ext cx="82296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/>
              <a:t>Change of level of liquid in </a:t>
            </a:r>
            <a:r>
              <a:rPr lang="en-US" sz="2800" dirty="0" err="1"/>
              <a:t>capillar</a:t>
            </a:r>
            <a:r>
              <a:rPr lang="en-US" sz="2800" dirty="0"/>
              <a:t>. Application of capillary phenomena.</a:t>
            </a:r>
            <a:endParaRPr lang="ru-RU" sz="2800" i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5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29E5A4-6F6F-F747-ABDD-EEDAE7272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8" y="1151616"/>
            <a:ext cx="3419147" cy="295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61FE8D-2183-9045-B621-4F5728E3C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15" y="1371066"/>
            <a:ext cx="6435224" cy="707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5CE1E2D-4953-8B40-9B08-6D8DC0B5F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60" y="2017086"/>
            <a:ext cx="3413285" cy="6660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A017F0-CBEC-C84D-96A0-3A70C89E5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76" y="2796000"/>
            <a:ext cx="3788207" cy="7102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3270275-B866-FF4B-B55E-CD8F463AB2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79" y="3611677"/>
            <a:ext cx="5270595" cy="806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BEC42EC-76DC-764A-B0C8-5C61575F68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00" y="4111284"/>
            <a:ext cx="2144920" cy="4872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3611091-1F61-6B4B-B8F9-B46B4A034D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7888"/>
            <a:ext cx="5753768" cy="6783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4F5A97F-9179-EC4B-AC02-6E0D8F84BF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" y="5850716"/>
            <a:ext cx="2786703" cy="8384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C40C163-93C2-1F4E-A796-71B368423FFB}"/>
                  </a:ext>
                </a:extLst>
              </p:cNvPr>
              <p:cNvSpPr txBox="1"/>
              <p:nvPr/>
            </p:nvSpPr>
            <p:spPr>
              <a:xfrm>
                <a:off x="6475232" y="4657868"/>
                <a:ext cx="166671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r</a:t>
                </a:r>
              </a:p>
              <a:p>
                <a:pPr algn="ctr"/>
                <a:endParaRPr lang="x-none" dirty="0"/>
              </a:p>
              <a:p>
                <a:pPr algn="ctr"/>
                <a:r>
                  <a:rPr lang="x-none" dirty="0"/>
                  <a:t>1 mm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0,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ctr"/>
                <a:endParaRPr lang="x-none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40C163-93C2-1F4E-A796-71B368423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232" y="4657868"/>
                <a:ext cx="1666719" cy="2031325"/>
              </a:xfrm>
              <a:prstGeom prst="rect">
                <a:avLst/>
              </a:prstGeom>
              <a:blipFill>
                <a:blip r:embed="rId11"/>
                <a:stretch>
                  <a:fillRect t="-1242"/>
                </a:stretch>
              </a:blipFill>
            </p:spPr>
            <p:txBody>
              <a:bodyPr/>
              <a:lstStyle/>
              <a:p>
                <a:r>
                  <a:rPr lang="en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1B9E9B0-27EA-EC48-9F80-FE94A1540E7E}"/>
              </a:ext>
            </a:extLst>
          </p:cNvPr>
          <p:cNvSpPr txBox="1"/>
          <p:nvPr/>
        </p:nvSpPr>
        <p:spPr>
          <a:xfrm>
            <a:off x="7773473" y="4668954"/>
            <a:ext cx="15786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i="1" dirty="0"/>
              <a:t>h</a:t>
            </a:r>
          </a:p>
          <a:p>
            <a:pPr algn="ctr"/>
            <a:endParaRPr lang="x-none" i="1" dirty="0"/>
          </a:p>
          <a:p>
            <a:pPr algn="ctr"/>
            <a:r>
              <a:rPr lang="x-none" dirty="0"/>
              <a:t>1,5cm </a:t>
            </a:r>
          </a:p>
          <a:p>
            <a:pPr algn="ctr"/>
            <a:r>
              <a:rPr lang="x-none" dirty="0"/>
              <a:t>15m </a:t>
            </a:r>
          </a:p>
          <a:p>
            <a:pPr algn="ctr"/>
            <a:r>
              <a:rPr lang="x-none" dirty="0"/>
              <a:t>150m</a:t>
            </a:r>
          </a:p>
          <a:p>
            <a:pPr algn="ctr"/>
            <a:r>
              <a:rPr lang="x-none" dirty="0"/>
              <a:t>15km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461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/>
              <a:t>Determination of surface tension by liquid capillary  rise</a:t>
            </a:r>
            <a:endParaRPr lang="ru-RU" sz="2800" dirty="0"/>
          </a:p>
        </p:txBody>
      </p:sp>
      <p:sp>
        <p:nvSpPr>
          <p:cNvPr id="8201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381751" y="1643063"/>
          <a:ext cx="2714625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Формула" r:id="rId3" imgW="1167893" imgH="545863" progId="Equation.3">
                  <p:embed/>
                </p:oleObj>
              </mc:Choice>
              <mc:Fallback>
                <p:oleObj name="Формула" r:id="rId3" imgW="1167893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1" y="1643063"/>
                        <a:ext cx="2714625" cy="124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4" name="Прямоугольник 9"/>
          <p:cNvSpPr>
            <a:spLocks noChangeArrowheads="1"/>
          </p:cNvSpPr>
          <p:nvPr/>
        </p:nvSpPr>
        <p:spPr bwMode="auto">
          <a:xfrm>
            <a:off x="2166939" y="4643439"/>
            <a:ext cx="3430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if</a:t>
            </a:r>
            <a:r>
              <a:rPr lang="kk-KZ" sz="2400" dirty="0"/>
              <a:t>  cos </a:t>
            </a:r>
            <a:r>
              <a:rPr lang="ru-RU" sz="2400" dirty="0">
                <a:sym typeface="Symbol" pitchFamily="18" charset="2"/>
              </a:rPr>
              <a:t></a:t>
            </a:r>
            <a:r>
              <a:rPr lang="kk-KZ" sz="2400" baseline="-25000" dirty="0"/>
              <a:t>в </a:t>
            </a:r>
            <a:r>
              <a:rPr lang="ru-RU" sz="2400" dirty="0">
                <a:sym typeface="Symbol" pitchFamily="18" charset="2"/>
              </a:rPr>
              <a:t></a:t>
            </a:r>
            <a:r>
              <a:rPr lang="kk-KZ" sz="2400" dirty="0"/>
              <a:t> cos</a:t>
            </a:r>
            <a:r>
              <a:rPr lang="ru-RU" sz="2400" dirty="0">
                <a:sym typeface="Symbol" pitchFamily="18" charset="2"/>
              </a:rPr>
              <a:t></a:t>
            </a:r>
            <a:r>
              <a:rPr lang="kk-KZ" sz="2400" baseline="-25000" dirty="0"/>
              <a:t>X </a:t>
            </a:r>
            <a:r>
              <a:rPr lang="ru-RU" sz="2400" dirty="0">
                <a:sym typeface="Symbol" pitchFamily="18" charset="2"/>
              </a:rPr>
              <a:t></a:t>
            </a:r>
            <a:r>
              <a:rPr lang="kk-KZ" sz="2400" dirty="0"/>
              <a:t> 1, </a:t>
            </a:r>
            <a:r>
              <a:rPr lang="en-US" sz="2400" dirty="0"/>
              <a:t>then</a:t>
            </a:r>
            <a:r>
              <a:rPr lang="kk-KZ" sz="2400" dirty="0"/>
              <a:t>:</a:t>
            </a:r>
            <a:endParaRPr lang="ru-RU" sz="2400" dirty="0"/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16F38D42-F570-3C4C-9359-8464A3691293}"/>
                  </a:ext>
                </a:extLst>
              </p:cNvPr>
              <p:cNvSpPr txBox="1"/>
              <p:nvPr/>
            </p:nvSpPr>
            <p:spPr>
              <a:xfrm>
                <a:off x="2002221" y="1648176"/>
                <a:ext cx="2916183" cy="1015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F38D42-F570-3C4C-9359-8464A3691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221" y="1648176"/>
                <a:ext cx="2916183" cy="1015727"/>
              </a:xfrm>
              <a:prstGeom prst="rect">
                <a:avLst/>
              </a:prstGeom>
              <a:blipFill>
                <a:blip r:embed="rId5"/>
                <a:stretch>
                  <a:fillRect l="-2597" t="-1235" b="-13580"/>
                </a:stretch>
              </a:blipFill>
            </p:spPr>
            <p:txBody>
              <a:bodyPr/>
              <a:lstStyle/>
              <a:p>
                <a:r>
                  <a:rPr lang="en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06D65917-3E06-3F4C-9A36-F20CFA1351E2}"/>
                  </a:ext>
                </a:extLst>
              </p:cNvPr>
              <p:cNvSpPr txBox="1"/>
              <p:nvPr/>
            </p:nvSpPr>
            <p:spPr>
              <a:xfrm>
                <a:off x="2002221" y="2849529"/>
                <a:ext cx="3593228" cy="1145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x-none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x-none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D65917-3E06-3F4C-9A36-F20CFA135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221" y="2849529"/>
                <a:ext cx="3593228" cy="1145570"/>
              </a:xfrm>
              <a:prstGeom prst="rect">
                <a:avLst/>
              </a:prstGeom>
              <a:blipFill>
                <a:blip r:embed="rId6"/>
                <a:stretch>
                  <a:fillRect l="-2817" t="-7692" b="-19780"/>
                </a:stretch>
              </a:blipFill>
            </p:spPr>
            <p:txBody>
              <a:bodyPr/>
              <a:lstStyle/>
              <a:p>
                <a:r>
                  <a:rPr lang="en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82422BF6-D8B3-2A48-B336-D2EC6BBE6BA9}"/>
                  </a:ext>
                </a:extLst>
              </p:cNvPr>
              <p:cNvSpPr txBox="1"/>
              <p:nvPr/>
            </p:nvSpPr>
            <p:spPr>
              <a:xfrm>
                <a:off x="5595449" y="4044916"/>
                <a:ext cx="6096000" cy="1237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x-none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x-none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422BF6-D8B3-2A48-B336-D2EC6BBE6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449" y="4044916"/>
                <a:ext cx="6096000" cy="1237903"/>
              </a:xfrm>
              <a:prstGeom prst="rect">
                <a:avLst/>
              </a:prstGeom>
              <a:blipFill>
                <a:blip r:embed="rId7"/>
                <a:stretch>
                  <a:fillRect t="-3030" b="-14141"/>
                </a:stretch>
              </a:blipFill>
            </p:spPr>
            <p:txBody>
              <a:bodyPr/>
              <a:lstStyle/>
              <a:p>
                <a:r>
                  <a:rPr lang="en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EEB1DB07-0CD9-F34D-B12A-07A694DA5908}"/>
                  </a:ext>
                </a:extLst>
              </p:cNvPr>
              <p:cNvSpPr txBox="1"/>
              <p:nvPr/>
            </p:nvSpPr>
            <p:spPr>
              <a:xfrm>
                <a:off x="3767576" y="5244266"/>
                <a:ext cx="2301656" cy="1018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B1DB07-0CD9-F34D-B12A-07A694DA5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576" y="5244266"/>
                <a:ext cx="2301656" cy="1018356"/>
              </a:xfrm>
              <a:prstGeom prst="rect">
                <a:avLst/>
              </a:prstGeom>
              <a:blipFill>
                <a:blip r:embed="rId8"/>
                <a:stretch>
                  <a:fillRect l="-1639" t="-1235" b="-12346"/>
                </a:stretch>
              </a:blipFill>
            </p:spPr>
            <p:txBody>
              <a:bodyPr/>
              <a:lstStyle/>
              <a:p>
                <a:r>
                  <a:rPr lang="en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335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odoms.ru/images/stories/instr/dom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498" y="3429000"/>
            <a:ext cx="3148190" cy="259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Расположение в поч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6" y="476672"/>
            <a:ext cx="1327718" cy="266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295800" y="1943095"/>
            <a:ext cx="6372200" cy="280731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Capillary action- tendency of liquid to rise in narrow tubes: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- Plants to move water (and dissolved nutrients)  </a:t>
            </a:r>
            <a:r>
              <a:rPr lang="kk-KZ" sz="2800" dirty="0"/>
              <a:t> </a:t>
            </a:r>
            <a:r>
              <a:rPr lang="en-US" sz="2800" dirty="0"/>
              <a:t>from their roots to their leaves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- The movement of blood through veins </a:t>
            </a:r>
            <a:endParaRPr lang="kk-KZ" sz="28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kk-KZ" sz="3200" dirty="0"/>
              <a:t>                                                       </a:t>
            </a:r>
            <a:endParaRPr lang="ru-RU" sz="32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kk-KZ" sz="3200" dirty="0"/>
              <a:t>                                 </a:t>
            </a:r>
            <a:endParaRPr lang="ru-RU" sz="32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ru-MD" sz="3200" dirty="0"/>
              <a:t> </a:t>
            </a:r>
            <a:endParaRPr lang="ru-RU" sz="32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ru-MD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948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27" y="15915"/>
            <a:ext cx="9587554" cy="132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Questions?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i="1" dirty="0"/>
              <a:t>Thank you for your attention!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49114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024911"/>
            <a:ext cx="10972800" cy="1143000"/>
          </a:xfrm>
        </p:spPr>
        <p:txBody>
          <a:bodyPr/>
          <a:lstStyle/>
          <a:p>
            <a:pPr eaLnBrk="1" hangingPunct="1"/>
            <a:r>
              <a:rPr lang="en-US" sz="3200" u="sng" dirty="0">
                <a:solidFill>
                  <a:schemeClr val="accent2"/>
                </a:solidFill>
              </a:rPr>
              <a:t>Surface tension</a:t>
            </a:r>
            <a:br>
              <a:rPr lang="en-US" sz="3200" u="sng" dirty="0">
                <a:solidFill>
                  <a:schemeClr val="accent2"/>
                </a:solidFill>
              </a:rPr>
            </a:br>
            <a:endParaRPr lang="ru-RU" sz="3200" u="sng" dirty="0">
              <a:solidFill>
                <a:schemeClr val="accent2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1524001" y="28966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5591176" y="1916114"/>
          <a:ext cx="15843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Формула" r:id="rId4" imgW="571252" imgH="393529" progId="Equation.3">
                  <p:embed/>
                </p:oleObj>
              </mc:Choice>
              <mc:Fallback>
                <p:oleObj name="Формула" r:id="rId4" imgW="57125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6" y="1916114"/>
                        <a:ext cx="1584325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7680325" y="2133601"/>
            <a:ext cx="271901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sz="2800" dirty="0">
                <a:cs typeface="Times New Roman" pitchFamily="18" charset="0"/>
              </a:rPr>
              <a:t> [</a:t>
            </a:r>
            <a:r>
              <a:rPr lang="en-US" sz="2800" dirty="0">
                <a:cs typeface="Times New Roman" pitchFamily="18" charset="0"/>
              </a:rPr>
              <a:t>J</a:t>
            </a:r>
            <a:r>
              <a:rPr lang="kk-KZ" sz="2800" dirty="0">
                <a:cs typeface="Times New Roman" pitchFamily="18" charset="0"/>
              </a:rPr>
              <a:t>/</a:t>
            </a:r>
            <a:r>
              <a:rPr lang="en-US" sz="2800" dirty="0">
                <a:cs typeface="Times New Roman" pitchFamily="18" charset="0"/>
              </a:rPr>
              <a:t>m</a:t>
            </a:r>
            <a:r>
              <a:rPr lang="kk-KZ" sz="2800" baseline="30000" dirty="0">
                <a:cs typeface="Times New Roman" pitchFamily="18" charset="0"/>
              </a:rPr>
              <a:t>2</a:t>
            </a:r>
            <a:r>
              <a:rPr lang="kk-KZ" sz="2800" dirty="0">
                <a:cs typeface="Times New Roman" pitchFamily="18" charset="0"/>
              </a:rPr>
              <a:t>]</a:t>
            </a:r>
            <a:endParaRPr lang="en-US" sz="2800" dirty="0">
              <a:cs typeface="Times New Roman" pitchFamily="18" charset="0"/>
            </a:endParaRPr>
          </a:p>
          <a:p>
            <a:endParaRPr lang="en-US" sz="2800" dirty="0">
              <a:cs typeface="Times New Roman" pitchFamily="18" charset="0"/>
            </a:endParaRPr>
          </a:p>
          <a:p>
            <a:r>
              <a:rPr lang="en-US" sz="2800" dirty="0" err="1">
                <a:cs typeface="Times New Roman" pitchFamily="18" charset="0"/>
              </a:rPr>
              <a:t>dW</a:t>
            </a:r>
            <a:r>
              <a:rPr lang="en-US" sz="2800" dirty="0">
                <a:cs typeface="Times New Roman" pitchFamily="18" charset="0"/>
              </a:rPr>
              <a:t>=</a:t>
            </a:r>
            <a:r>
              <a:rPr lang="en-US" sz="2800" i="1" dirty="0">
                <a:cs typeface="Times New Roman" pitchFamily="18" charset="0"/>
              </a:rPr>
              <a:t>f </a:t>
            </a:r>
            <a:r>
              <a:rPr lang="en-US" sz="2800" dirty="0">
                <a:cs typeface="Times New Roman" pitchFamily="18" charset="0"/>
              </a:rPr>
              <a:t>dh</a:t>
            </a:r>
          </a:p>
          <a:p>
            <a:r>
              <a:rPr lang="en-US" sz="2800" dirty="0" err="1">
                <a:cs typeface="Times New Roman" pitchFamily="18" charset="0"/>
              </a:rPr>
              <a:t>dE</a:t>
            </a:r>
            <a:r>
              <a:rPr lang="en-US" sz="2800" dirty="0">
                <a:cs typeface="Times New Roman" pitchFamily="18" charset="0"/>
              </a:rPr>
              <a:t>=</a:t>
            </a:r>
            <a:r>
              <a:rPr lang="kk-KZ" sz="2800" dirty="0">
                <a:cs typeface="Times New Roman" pitchFamily="18" charset="0"/>
              </a:rPr>
              <a:t> </a:t>
            </a:r>
            <a:r>
              <a:rPr lang="el-GR" sz="2800" dirty="0">
                <a:cs typeface="Times New Roman" pitchFamily="18" charset="0"/>
              </a:rPr>
              <a:t>σ</a:t>
            </a:r>
            <a:r>
              <a:rPr lang="en-US" sz="2800" dirty="0" err="1">
                <a:cs typeface="Times New Roman" pitchFamily="18" charset="0"/>
              </a:rPr>
              <a:t>ds</a:t>
            </a:r>
            <a:r>
              <a:rPr lang="en-US" sz="2800" dirty="0">
                <a:cs typeface="Times New Roman" pitchFamily="18" charset="0"/>
              </a:rPr>
              <a:t>=</a:t>
            </a:r>
            <a:r>
              <a:rPr lang="el-GR" sz="2800" dirty="0">
                <a:cs typeface="Times New Roman" pitchFamily="18" charset="0"/>
              </a:rPr>
              <a:t> σ</a:t>
            </a:r>
            <a:r>
              <a:rPr lang="en-US" sz="2800" dirty="0">
                <a:cs typeface="Times New Roman" pitchFamily="18" charset="0"/>
              </a:rPr>
              <a:t>2ldh</a:t>
            </a:r>
          </a:p>
          <a:p>
            <a:r>
              <a:rPr lang="en-US" sz="2800" i="1" dirty="0">
                <a:cs typeface="Times New Roman" pitchFamily="18" charset="0"/>
              </a:rPr>
              <a:t> f </a:t>
            </a:r>
            <a:r>
              <a:rPr lang="en-US" sz="2800" dirty="0">
                <a:cs typeface="Times New Roman" pitchFamily="18" charset="0"/>
              </a:rPr>
              <a:t>dh=</a:t>
            </a:r>
            <a:r>
              <a:rPr lang="el-GR" sz="2800" dirty="0">
                <a:cs typeface="Times New Roman" pitchFamily="18" charset="0"/>
              </a:rPr>
              <a:t> σ</a:t>
            </a:r>
            <a:r>
              <a:rPr lang="en-US" sz="2800" dirty="0">
                <a:cs typeface="Times New Roman" pitchFamily="18" charset="0"/>
              </a:rPr>
              <a:t>2ldh</a:t>
            </a:r>
          </a:p>
          <a:p>
            <a:endParaRPr lang="en-US" sz="2800" dirty="0">
              <a:cs typeface="Times New Roman" pitchFamily="18" charset="0"/>
            </a:endParaRPr>
          </a:p>
          <a:p>
            <a:endParaRPr lang="en-US" sz="2800" dirty="0">
              <a:cs typeface="Times New Roman" pitchFamily="18" charset="0"/>
            </a:endParaRPr>
          </a:p>
          <a:p>
            <a:endParaRPr lang="en-US" sz="2800" dirty="0">
              <a:cs typeface="Times New Roman" pitchFamily="18" charset="0"/>
            </a:endParaRPr>
          </a:p>
          <a:p>
            <a:endParaRPr lang="en-US" sz="2800" dirty="0">
              <a:cs typeface="Times New Roman" pitchFamily="18" charset="0"/>
            </a:endParaRPr>
          </a:p>
          <a:p>
            <a:r>
              <a:rPr lang="kk-KZ" sz="2800" dirty="0">
                <a:cs typeface="Times New Roman" pitchFamily="18" charset="0"/>
              </a:rPr>
              <a:t>                               </a:t>
            </a:r>
            <a:endParaRPr lang="kk-KZ" sz="2800" dirty="0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1524001" y="28966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12"/>
          <p:cNvGraphicFramePr>
            <a:graphicFrameLocks noChangeAspect="1"/>
          </p:cNvGraphicFramePr>
          <p:nvPr/>
        </p:nvGraphicFramePr>
        <p:xfrm>
          <a:off x="5880100" y="4232288"/>
          <a:ext cx="125888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Формула" r:id="rId6" imgW="469696" imgH="393529" progId="Equation.3">
                  <p:embed/>
                </p:oleObj>
              </mc:Choice>
              <mc:Fallback>
                <p:oleObj name="Формула" r:id="rId6" imgW="46969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4232288"/>
                        <a:ext cx="1258888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7383481" y="4500570"/>
            <a:ext cx="1391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sz="2800" dirty="0">
                <a:cs typeface="Times New Roman" pitchFamily="18" charset="0"/>
              </a:rPr>
              <a:t>   [</a:t>
            </a:r>
            <a:r>
              <a:rPr lang="en-US" sz="2800" dirty="0">
                <a:cs typeface="Times New Roman" pitchFamily="18" charset="0"/>
              </a:rPr>
              <a:t>N</a:t>
            </a:r>
            <a:r>
              <a:rPr lang="kk-KZ" sz="2800" dirty="0">
                <a:cs typeface="Times New Roman" pitchFamily="18" charset="0"/>
              </a:rPr>
              <a:t>/</a:t>
            </a:r>
            <a:r>
              <a:rPr lang="en-US" sz="2800" dirty="0">
                <a:cs typeface="Times New Roman" pitchFamily="18" charset="0"/>
              </a:rPr>
              <a:t>m</a:t>
            </a:r>
            <a:r>
              <a:rPr lang="kk-KZ" sz="2800" dirty="0">
                <a:cs typeface="Times New Roman" pitchFamily="18" charset="0"/>
              </a:rPr>
              <a:t>]</a:t>
            </a:r>
            <a:r>
              <a:rPr lang="ru-RU" sz="2800" dirty="0"/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67609" y="1628801"/>
            <a:ext cx="2880319" cy="339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09852" y="5539104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A. Dupre experiment</a:t>
            </a:r>
            <a:endParaRPr lang="ru-RU" sz="2400" dirty="0"/>
          </a:p>
        </p:txBody>
      </p:sp>
      <p:pic>
        <p:nvPicPr>
          <p:cNvPr id="12" name="Picture 1" descr="header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681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773" y="887107"/>
            <a:ext cx="9774735" cy="237391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 i="1" u="sng" dirty="0">
                <a:solidFill>
                  <a:schemeClr val="accent2"/>
                </a:solidFill>
              </a:rPr>
              <a:t>Chemical nature of substances</a:t>
            </a:r>
            <a:endParaRPr lang="ru-RU" sz="3200" i="1" u="sng" dirty="0">
              <a:solidFill>
                <a:schemeClr val="accent2"/>
              </a:solidFill>
            </a:endParaRPr>
          </a:p>
        </p:txBody>
      </p:sp>
      <p:graphicFrame>
        <p:nvGraphicFramePr>
          <p:cNvPr id="1237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690578"/>
              </p:ext>
            </p:extLst>
          </p:nvPr>
        </p:nvGraphicFramePr>
        <p:xfrm>
          <a:off x="1842448" y="1201002"/>
          <a:ext cx="8285802" cy="5722179"/>
        </p:xfrm>
        <a:graphic>
          <a:graphicData uri="http://schemas.openxmlformats.org/drawingml/2006/table">
            <a:tbl>
              <a:tblPr/>
              <a:tblGrid>
                <a:gridCol w="3997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7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4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substance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Surface tension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mJ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ru-RU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(298 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helium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nitrogen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hexane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Ethyl alcohol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tetrachlormethane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sulpher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carbon 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3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Benzene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3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Aniline 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3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water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71,95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3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Mercury 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473,5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62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3252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529008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kk-KZ" dirty="0"/>
          </a:p>
          <a:p>
            <a:r>
              <a:rPr lang="en-US" dirty="0"/>
              <a:t>Wetting is a surface phenomenon proceeding at the interface of solid and liquid phases. </a:t>
            </a:r>
            <a:r>
              <a:rPr lang="en-US" dirty="0" err="1"/>
              <a:t>σ</a:t>
            </a:r>
            <a:r>
              <a:rPr lang="en-US" baseline="-25000" dirty="0" err="1"/>
              <a:t>s</a:t>
            </a:r>
            <a:r>
              <a:rPr lang="en-US" baseline="-25000" dirty="0"/>
              <a:t>-g</a:t>
            </a:r>
            <a:r>
              <a:rPr lang="kk-KZ" baseline="-25000" dirty="0"/>
              <a:t> </a:t>
            </a:r>
            <a:r>
              <a:rPr lang="kk-KZ" dirty="0"/>
              <a:t>&gt; </a:t>
            </a:r>
            <a:r>
              <a:rPr lang="en-US" dirty="0" err="1"/>
              <a:t>σ</a:t>
            </a:r>
            <a:r>
              <a:rPr lang="en-US" baseline="-25000" dirty="0" err="1"/>
              <a:t>s</a:t>
            </a:r>
            <a:r>
              <a:rPr lang="en-US" baseline="-25000" dirty="0"/>
              <a:t>-l</a:t>
            </a:r>
            <a:r>
              <a:rPr lang="kk-KZ" baseline="-25000" dirty="0"/>
              <a:t>    </a:t>
            </a:r>
            <a:r>
              <a:rPr lang="kk-KZ" dirty="0"/>
              <a:t> </a:t>
            </a:r>
            <a:r>
              <a:rPr lang="en-US" dirty="0"/>
              <a:t>wetting</a:t>
            </a:r>
            <a:endParaRPr lang="kk-KZ" baseline="-25000" dirty="0"/>
          </a:p>
          <a:p>
            <a:r>
              <a:rPr lang="en-US" dirty="0" err="1"/>
              <a:t>σ</a:t>
            </a:r>
            <a:r>
              <a:rPr lang="en-US" baseline="-25000" dirty="0" err="1"/>
              <a:t>s</a:t>
            </a:r>
            <a:r>
              <a:rPr lang="en-US" baseline="-25000" dirty="0"/>
              <a:t>-g</a:t>
            </a:r>
            <a:r>
              <a:rPr lang="kk-KZ" dirty="0"/>
              <a:t> </a:t>
            </a:r>
            <a:r>
              <a:rPr lang="ru-RU" dirty="0"/>
              <a:t>– </a:t>
            </a:r>
            <a:r>
              <a:rPr lang="en-US" dirty="0" err="1"/>
              <a:t>σ</a:t>
            </a:r>
            <a:r>
              <a:rPr lang="en-US" baseline="-25000" dirty="0" err="1"/>
              <a:t>s</a:t>
            </a:r>
            <a:r>
              <a:rPr lang="en-US" baseline="-25000" dirty="0"/>
              <a:t>-l</a:t>
            </a:r>
            <a:r>
              <a:rPr lang="kk-KZ" dirty="0"/>
              <a:t> &gt;</a:t>
            </a:r>
            <a:r>
              <a:rPr lang="kk-KZ" dirty="0" err="1"/>
              <a:t>σ</a:t>
            </a:r>
            <a:r>
              <a:rPr lang="en-US" baseline="-25000" dirty="0"/>
              <a:t>l-g</a:t>
            </a:r>
            <a:r>
              <a:rPr lang="kk-KZ" baseline="-25000" dirty="0"/>
              <a:t>      </a:t>
            </a:r>
            <a:r>
              <a:rPr lang="kk-KZ" dirty="0"/>
              <a:t> </a:t>
            </a:r>
            <a:r>
              <a:rPr lang="en-US" dirty="0"/>
              <a:t>spreading</a:t>
            </a:r>
            <a:endParaRPr lang="ru-RU" dirty="0"/>
          </a:p>
          <a:p>
            <a:r>
              <a:rPr lang="en-US" dirty="0" err="1"/>
              <a:t>σ</a:t>
            </a:r>
            <a:r>
              <a:rPr lang="en-US" baseline="-25000" dirty="0" err="1"/>
              <a:t>l</a:t>
            </a:r>
            <a:r>
              <a:rPr lang="en-US" baseline="-25000" dirty="0"/>
              <a:t>-g</a:t>
            </a:r>
            <a:r>
              <a:rPr lang="kk-KZ" dirty="0"/>
              <a:t>  &lt; </a:t>
            </a:r>
            <a:r>
              <a:rPr lang="kk-KZ" dirty="0" err="1"/>
              <a:t>σ</a:t>
            </a:r>
            <a:r>
              <a:rPr lang="en-US" baseline="-25000" dirty="0"/>
              <a:t>l-g</a:t>
            </a:r>
            <a:r>
              <a:rPr lang="kk-KZ" baseline="-25000" dirty="0"/>
              <a:t> </a:t>
            </a:r>
            <a:r>
              <a:rPr lang="en-US" dirty="0"/>
              <a:t> </a:t>
            </a:r>
            <a:r>
              <a:rPr lang="kk-KZ" dirty="0"/>
              <a:t> </a:t>
            </a:r>
            <a:r>
              <a:rPr lang="en-US" dirty="0"/>
              <a:t>non-wetting</a:t>
            </a:r>
            <a:endParaRPr lang="ru-RU" dirty="0"/>
          </a:p>
          <a:p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en-US" sz="2800" dirty="0"/>
              <a:t>Modification of solid surfaces by wetting phenomena. Flotation as an enrichment method of sulfide ores.</a:t>
            </a:r>
            <a:endParaRPr lang="ru-RU" sz="2800" dirty="0"/>
          </a:p>
        </p:txBody>
      </p:sp>
      <p:pic>
        <p:nvPicPr>
          <p:cNvPr id="6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CC0B07-C0FF-F14F-B7FE-3323DF0958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5"/>
          <a:stretch/>
        </p:blipFill>
        <p:spPr>
          <a:xfrm>
            <a:off x="2811517" y="2042170"/>
            <a:ext cx="6310602" cy="16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8" y="1022679"/>
            <a:ext cx="7569959" cy="5677469"/>
          </a:xfrm>
          <a:prstGeom prst="rect">
            <a:avLst/>
          </a:prstGeom>
        </p:spPr>
      </p:pic>
      <p:pic>
        <p:nvPicPr>
          <p:cNvPr id="3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45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2617" y="914395"/>
            <a:ext cx="8186766" cy="5483245"/>
          </a:xfrm>
        </p:spPr>
        <p:txBody>
          <a:bodyPr/>
          <a:lstStyle/>
          <a:p>
            <a:r>
              <a:rPr lang="en-US" dirty="0"/>
              <a:t>`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32866" y="5702875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F=0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794" y="5661248"/>
            <a:ext cx="1102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ldhσ</a:t>
            </a:r>
            <a:r>
              <a:rPr lang="en-US" sz="2800" baseline="-25000" dirty="0" err="1"/>
              <a:t>SG</a:t>
            </a:r>
            <a:endParaRPr lang="ru-RU" sz="2800" dirty="0"/>
          </a:p>
        </p:txBody>
      </p:sp>
      <p:pic>
        <p:nvPicPr>
          <p:cNvPr id="8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1CC279C-FC48-644A-8665-6BC28DD72DEE}"/>
                  </a:ext>
                </a:extLst>
              </p:cNvPr>
              <p:cNvSpPr txBox="1"/>
              <p:nvPr/>
            </p:nvSpPr>
            <p:spPr>
              <a:xfrm>
                <a:off x="3854355" y="4988981"/>
                <a:ext cx="6025239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𝑑h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𝑠𝑙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𝐵𝐶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𝑙𝑔</m:t>
                        </m:r>
                      </m:sub>
                    </m:sSub>
                  </m:oMath>
                </a14:m>
                <a:r>
                  <a:rPr lang="x-none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CC279C-FC48-644A-8665-6BC28DD72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355" y="4988981"/>
                <a:ext cx="6025239" cy="399405"/>
              </a:xfrm>
              <a:prstGeom prst="rect">
                <a:avLst/>
              </a:prstGeom>
              <a:blipFill>
                <a:blip r:embed="rId4"/>
                <a:stretch>
                  <a:fillRect l="-1891" t="-6061" b="-27273"/>
                </a:stretch>
              </a:blipFill>
            </p:spPr>
            <p:txBody>
              <a:bodyPr/>
              <a:lstStyle/>
              <a:p>
                <a:r>
                  <a:rPr lang="en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439FD7-6C03-3C43-9D4A-EA177261A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80" y="994705"/>
            <a:ext cx="4981588" cy="396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4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2279651" y="2069165"/>
            <a:ext cx="3455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en-US" sz="2800" u="sng" dirty="0"/>
              <a:t>Young equation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5808664" y="4005263"/>
            <a:ext cx="43957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2400" dirty="0">
                <a:latin typeface="Arial" pitchFamily="34" charset="0"/>
                <a:cs typeface="Arial" pitchFamily="34" charset="0"/>
              </a:rPr>
              <a:t>σ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sl</a:t>
            </a:r>
            <a:r>
              <a:rPr lang="kk-KZ" sz="2400" dirty="0">
                <a:latin typeface="Arial" pitchFamily="34" charset="0"/>
                <a:cs typeface="Arial" pitchFamily="34" charset="0"/>
              </a:rPr>
              <a:t>  &gt;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σ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sg</a:t>
            </a:r>
            <a:r>
              <a:rPr lang="kk-KZ" sz="2400" dirty="0">
                <a:latin typeface="Arial" pitchFamily="34" charset="0"/>
                <a:cs typeface="Arial" pitchFamily="34" charset="0"/>
              </a:rPr>
              <a:t>, cos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θ</a:t>
            </a:r>
            <a:r>
              <a:rPr lang="kk-KZ" sz="2400" dirty="0">
                <a:latin typeface="Arial" pitchFamily="34" charset="0"/>
                <a:cs typeface="Arial" pitchFamily="34" charset="0"/>
              </a:rPr>
              <a:t> &lt; 0,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θ</a:t>
            </a:r>
            <a:r>
              <a:rPr lang="kk-KZ" sz="2400" dirty="0">
                <a:latin typeface="Arial" pitchFamily="34" charset="0"/>
                <a:cs typeface="Arial" pitchFamily="34" charset="0"/>
              </a:rPr>
              <a:t> &gt; 90º.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457200" eaLnBrk="0" hangingPunct="0"/>
            <a:endParaRPr lang="ru-RU" dirty="0"/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5735639" y="4868863"/>
            <a:ext cx="43957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2400" dirty="0"/>
              <a:t>σ</a:t>
            </a:r>
            <a:r>
              <a:rPr lang="en-US" sz="2400" baseline="-25000" dirty="0" err="1"/>
              <a:t>sl</a:t>
            </a:r>
            <a:r>
              <a:rPr lang="kk-KZ" sz="2400" dirty="0"/>
              <a:t>  </a:t>
            </a:r>
            <a:r>
              <a:rPr lang="en-US" sz="2400" dirty="0"/>
              <a:t>&lt;</a:t>
            </a:r>
            <a:r>
              <a:rPr lang="kk-KZ" sz="2400" dirty="0"/>
              <a:t> </a:t>
            </a:r>
            <a:r>
              <a:rPr lang="ru-RU" sz="2400" dirty="0"/>
              <a:t>σ</a:t>
            </a:r>
            <a:r>
              <a:rPr lang="en-US" sz="2400" baseline="-25000" dirty="0"/>
              <a:t>sg</a:t>
            </a:r>
            <a:r>
              <a:rPr lang="kk-KZ" sz="2400" dirty="0"/>
              <a:t>, cos</a:t>
            </a:r>
            <a:r>
              <a:rPr lang="en-US" sz="2400" dirty="0"/>
              <a:t>θ</a:t>
            </a:r>
            <a:r>
              <a:rPr lang="kk-KZ" sz="2400" dirty="0"/>
              <a:t> </a:t>
            </a:r>
            <a:r>
              <a:rPr lang="en-US" sz="2400" dirty="0"/>
              <a:t>&gt; </a:t>
            </a:r>
            <a:r>
              <a:rPr lang="kk-KZ" sz="2400" dirty="0"/>
              <a:t>0, </a:t>
            </a:r>
            <a:r>
              <a:rPr lang="en-US" sz="2400" dirty="0"/>
              <a:t>θ</a:t>
            </a:r>
            <a:r>
              <a:rPr lang="kk-KZ" sz="2400" dirty="0"/>
              <a:t> </a:t>
            </a:r>
            <a:r>
              <a:rPr lang="en-US" sz="2400" dirty="0"/>
              <a:t>&lt;</a:t>
            </a:r>
            <a:r>
              <a:rPr lang="kk-KZ" sz="2400" dirty="0"/>
              <a:t> 90</a:t>
            </a:r>
            <a:r>
              <a:rPr lang="en-US" sz="2400" baseline="30000" dirty="0"/>
              <a:t>o</a:t>
            </a:r>
            <a:r>
              <a:rPr lang="kk-KZ" sz="2400" dirty="0"/>
              <a:t>.</a:t>
            </a:r>
            <a:endParaRPr lang="ru-RU" sz="2400" dirty="0"/>
          </a:p>
          <a:p>
            <a:pPr indent="457200" eaLnBrk="0" hangingPunct="0"/>
            <a:endParaRPr lang="ru-RU" dirty="0"/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2351088" y="3864452"/>
            <a:ext cx="30353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sng" dirty="0">
                <a:cs typeface="Arial" pitchFamily="34" charset="0"/>
              </a:rPr>
              <a:t>Non -wetting</a:t>
            </a:r>
            <a:r>
              <a:rPr lang="ru-RU" sz="2800" u="sng" dirty="0"/>
              <a:t> </a:t>
            </a:r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2351088" y="4728052"/>
            <a:ext cx="30353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sng" dirty="0"/>
              <a:t>Wetting</a:t>
            </a:r>
            <a:r>
              <a:rPr lang="ru-RU" sz="2800" u="sng" dirty="0"/>
              <a:t> </a:t>
            </a:r>
          </a:p>
        </p:txBody>
      </p:sp>
      <p:pic>
        <p:nvPicPr>
          <p:cNvPr id="9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314" y="1927878"/>
            <a:ext cx="30194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908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2208213" y="1412875"/>
            <a:ext cx="28813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u="sng" dirty="0"/>
              <a:t> </a:t>
            </a:r>
            <a:r>
              <a:rPr lang="en-US" sz="2800" u="sng" dirty="0"/>
              <a:t>Adhesion work</a:t>
            </a:r>
            <a:endParaRPr lang="ru-RU" sz="2800" u="sng" dirty="0"/>
          </a:p>
        </p:txBody>
      </p: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2208213" y="2205038"/>
            <a:ext cx="28813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u="sng" dirty="0"/>
              <a:t> </a:t>
            </a:r>
            <a:r>
              <a:rPr lang="en-US" sz="2800" u="sng" dirty="0"/>
              <a:t>Cohesion work</a:t>
            </a:r>
            <a:endParaRPr lang="ru-RU" sz="2800" u="sng" dirty="0"/>
          </a:p>
        </p:txBody>
      </p:sp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1847851" y="3068638"/>
            <a:ext cx="45370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u="sng" dirty="0"/>
              <a:t> </a:t>
            </a:r>
            <a:r>
              <a:rPr lang="en-US" sz="2800" u="sng" dirty="0" err="1"/>
              <a:t>Dupre</a:t>
            </a:r>
            <a:r>
              <a:rPr lang="en-US" sz="2800" u="sng" dirty="0"/>
              <a:t>-Young equation </a:t>
            </a:r>
            <a:endParaRPr lang="ru-RU" sz="2800" u="sng" dirty="0"/>
          </a:p>
        </p:txBody>
      </p:sp>
      <p:sp>
        <p:nvSpPr>
          <p:cNvPr id="67590" name="Rectangle 8"/>
          <p:cNvSpPr>
            <a:spLocks noChangeArrowheads="1"/>
          </p:cNvSpPr>
          <p:nvPr/>
        </p:nvSpPr>
        <p:spPr bwMode="auto">
          <a:xfrm>
            <a:off x="5880100" y="1628776"/>
            <a:ext cx="2632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2800" i="1" dirty="0">
                <a:solidFill>
                  <a:srgbClr val="FF0000"/>
                </a:solidFill>
              </a:rPr>
              <a:t>W</a:t>
            </a:r>
            <a:r>
              <a:rPr lang="kk-KZ" sz="2800" i="1" baseline="-25000" dirty="0">
                <a:solidFill>
                  <a:srgbClr val="FF0000"/>
                </a:solidFill>
              </a:rPr>
              <a:t>c</a:t>
            </a:r>
            <a:r>
              <a:rPr lang="kk-KZ" sz="2800" i="1" dirty="0">
                <a:solidFill>
                  <a:srgbClr val="FF0000"/>
                </a:solidFill>
              </a:rPr>
              <a:t> =2</a:t>
            </a:r>
            <a:r>
              <a:rPr lang="en-US" sz="2800" i="1" dirty="0" err="1">
                <a:solidFill>
                  <a:srgbClr val="FF0000"/>
                </a:solidFill>
              </a:rPr>
              <a:t>σ</a:t>
            </a:r>
            <a:r>
              <a:rPr lang="en-US" sz="2800" i="1" baseline="-25000" dirty="0" err="1">
                <a:solidFill>
                  <a:srgbClr val="FF0000"/>
                </a:solidFill>
              </a:rPr>
              <a:t>lg</a:t>
            </a:r>
            <a:endParaRPr lang="kk-KZ" sz="2800" i="1" baseline="-25000" dirty="0">
              <a:solidFill>
                <a:srgbClr val="FF0000"/>
              </a:solidFill>
            </a:endParaRPr>
          </a:p>
        </p:txBody>
      </p:sp>
      <p:sp>
        <p:nvSpPr>
          <p:cNvPr id="67591" name="Rectangle 9"/>
          <p:cNvSpPr>
            <a:spLocks noChangeArrowheads="1"/>
          </p:cNvSpPr>
          <p:nvPr/>
        </p:nvSpPr>
        <p:spPr bwMode="auto">
          <a:xfrm>
            <a:off x="5904812" y="2434760"/>
            <a:ext cx="2852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kk-KZ" sz="2800" i="1" dirty="0">
                <a:solidFill>
                  <a:srgbClr val="FF0000"/>
                </a:solidFill>
              </a:rPr>
              <a:t>W</a:t>
            </a:r>
            <a:r>
              <a:rPr lang="kk-KZ" sz="2800" i="1" baseline="-25000" dirty="0">
                <a:solidFill>
                  <a:srgbClr val="FF0000"/>
                </a:solidFill>
              </a:rPr>
              <a:t>а</a:t>
            </a:r>
            <a:r>
              <a:rPr lang="kk-KZ" sz="2800" i="1" dirty="0">
                <a:solidFill>
                  <a:srgbClr val="FF0000"/>
                </a:solidFill>
              </a:rPr>
              <a:t> = σ</a:t>
            </a:r>
            <a:r>
              <a:rPr lang="en-US" sz="2800" i="1" baseline="-25000" dirty="0" err="1">
                <a:solidFill>
                  <a:srgbClr val="FF0000"/>
                </a:solidFill>
              </a:rPr>
              <a:t>lg</a:t>
            </a:r>
            <a:r>
              <a:rPr lang="kk-KZ" sz="2800" i="1" dirty="0">
                <a:solidFill>
                  <a:srgbClr val="FF0000"/>
                </a:solidFill>
              </a:rPr>
              <a:t> + σ</a:t>
            </a:r>
            <a:r>
              <a:rPr lang="en-US" sz="2800" i="1" baseline="-25000" dirty="0">
                <a:solidFill>
                  <a:srgbClr val="FF0000"/>
                </a:solidFill>
              </a:rPr>
              <a:t>sg</a:t>
            </a:r>
            <a:r>
              <a:rPr lang="kk-KZ" sz="2800" i="1" dirty="0">
                <a:solidFill>
                  <a:srgbClr val="FF0000"/>
                </a:solidFill>
              </a:rPr>
              <a:t> – </a:t>
            </a:r>
            <a:r>
              <a:rPr lang="ru-RU" sz="2800" i="1" dirty="0">
                <a:solidFill>
                  <a:srgbClr val="FF0000"/>
                </a:solidFill>
              </a:rPr>
              <a:t>σ</a:t>
            </a:r>
            <a:r>
              <a:rPr lang="en-US" sz="2800" i="1" baseline="-25000" dirty="0" err="1">
                <a:solidFill>
                  <a:srgbClr val="FF0000"/>
                </a:solidFill>
              </a:rPr>
              <a:t>sl</a:t>
            </a:r>
            <a:r>
              <a:rPr lang="kk-KZ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592" name="Rectangle 10"/>
          <p:cNvSpPr>
            <a:spLocks noChangeArrowheads="1"/>
          </p:cNvSpPr>
          <p:nvPr/>
        </p:nvSpPr>
        <p:spPr bwMode="auto">
          <a:xfrm>
            <a:off x="6113954" y="3220366"/>
            <a:ext cx="2624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kk-KZ" sz="2800" i="1" dirty="0">
                <a:solidFill>
                  <a:srgbClr val="FF0000"/>
                </a:solidFill>
              </a:rPr>
              <a:t>W</a:t>
            </a:r>
            <a:r>
              <a:rPr lang="kk-KZ" sz="2800" i="1" baseline="-25000" dirty="0">
                <a:solidFill>
                  <a:srgbClr val="FF0000"/>
                </a:solidFill>
              </a:rPr>
              <a:t>а</a:t>
            </a:r>
            <a:r>
              <a:rPr lang="kk-KZ" sz="2800" i="1" dirty="0">
                <a:solidFill>
                  <a:srgbClr val="FF0000"/>
                </a:solidFill>
              </a:rPr>
              <a:t> = </a:t>
            </a:r>
            <a:r>
              <a:rPr lang="ru-RU" sz="2800" i="1" dirty="0">
                <a:solidFill>
                  <a:srgbClr val="FF0000"/>
                </a:solidFill>
              </a:rPr>
              <a:t>σ</a:t>
            </a:r>
            <a:r>
              <a:rPr lang="en-US" sz="2800" i="1" baseline="-25000" dirty="0" err="1">
                <a:solidFill>
                  <a:srgbClr val="FF0000"/>
                </a:solidFill>
              </a:rPr>
              <a:t>lg</a:t>
            </a:r>
            <a:r>
              <a:rPr lang="kk-KZ" sz="2800" i="1" dirty="0">
                <a:solidFill>
                  <a:srgbClr val="FF0000"/>
                </a:solidFill>
              </a:rPr>
              <a:t>(1+cosӨ)</a:t>
            </a:r>
          </a:p>
        </p:txBody>
      </p:sp>
      <p:sp>
        <p:nvSpPr>
          <p:cNvPr id="67593" name="Rectangle 11"/>
          <p:cNvSpPr>
            <a:spLocks noChangeArrowheads="1"/>
          </p:cNvSpPr>
          <p:nvPr/>
        </p:nvSpPr>
        <p:spPr bwMode="auto">
          <a:xfrm>
            <a:off x="2914377" y="3889376"/>
            <a:ext cx="1468984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u="sng" dirty="0">
                <a:cs typeface="Arial" pitchFamily="34" charset="0"/>
              </a:rPr>
              <a:t>Wetting</a:t>
            </a:r>
            <a:r>
              <a:rPr lang="ru-RU" sz="2800" u="sng" dirty="0"/>
              <a:t> </a:t>
            </a:r>
          </a:p>
        </p:txBody>
      </p:sp>
      <p:sp>
        <p:nvSpPr>
          <p:cNvPr id="67594" name="Rectangle 12"/>
          <p:cNvSpPr>
            <a:spLocks noChangeArrowheads="1"/>
          </p:cNvSpPr>
          <p:nvPr/>
        </p:nvSpPr>
        <p:spPr bwMode="auto">
          <a:xfrm>
            <a:off x="6408747" y="4201181"/>
            <a:ext cx="18437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sz="2800" i="1" dirty="0" err="1"/>
              <a:t>W</a:t>
            </a:r>
            <a:r>
              <a:rPr lang="kk-KZ" sz="2800" i="1" baseline="-25000" dirty="0" err="1"/>
              <a:t>а</a:t>
            </a:r>
            <a:r>
              <a:rPr lang="kk-KZ" sz="2800" dirty="0"/>
              <a:t> </a:t>
            </a:r>
            <a:r>
              <a:rPr lang="kk-KZ" sz="2800" i="1" dirty="0"/>
              <a:t>&gt;0,5W</a:t>
            </a:r>
            <a:r>
              <a:rPr lang="kk-KZ" sz="2800" i="1" baseline="-25000" dirty="0"/>
              <a:t>с</a:t>
            </a:r>
            <a:r>
              <a:rPr lang="ru-RU" sz="2800" dirty="0"/>
              <a:t> </a:t>
            </a:r>
          </a:p>
        </p:txBody>
      </p:sp>
      <p:sp>
        <p:nvSpPr>
          <p:cNvPr id="67595" name="Rectangle 13"/>
          <p:cNvSpPr>
            <a:spLocks noChangeArrowheads="1"/>
          </p:cNvSpPr>
          <p:nvPr/>
        </p:nvSpPr>
        <p:spPr bwMode="auto">
          <a:xfrm>
            <a:off x="2604321" y="4852987"/>
            <a:ext cx="208909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u="sng" dirty="0"/>
              <a:t>Non-wetting</a:t>
            </a:r>
            <a:r>
              <a:rPr lang="ru-RU" sz="2800" u="sng" dirty="0"/>
              <a:t> </a:t>
            </a:r>
          </a:p>
        </p:txBody>
      </p:sp>
      <p:sp>
        <p:nvSpPr>
          <p:cNvPr id="67596" name="Rectangle 14"/>
          <p:cNvSpPr>
            <a:spLocks noChangeArrowheads="1"/>
          </p:cNvSpPr>
          <p:nvPr/>
        </p:nvSpPr>
        <p:spPr bwMode="auto">
          <a:xfrm>
            <a:off x="6578820" y="5040381"/>
            <a:ext cx="1234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sz="2800" i="1" dirty="0" err="1"/>
              <a:t>W</a:t>
            </a:r>
            <a:r>
              <a:rPr lang="kk-KZ" sz="2800" i="1" baseline="-25000" dirty="0" err="1"/>
              <a:t>а</a:t>
            </a:r>
            <a:r>
              <a:rPr lang="kk-KZ" sz="2800" i="1" dirty="0"/>
              <a:t> = 0</a:t>
            </a:r>
            <a:r>
              <a:rPr lang="ru-RU" sz="2800" dirty="0"/>
              <a:t> </a:t>
            </a:r>
          </a:p>
        </p:txBody>
      </p:sp>
      <p:sp>
        <p:nvSpPr>
          <p:cNvPr id="67597" name="Rectangle 15"/>
          <p:cNvSpPr>
            <a:spLocks noChangeArrowheads="1"/>
          </p:cNvSpPr>
          <p:nvPr/>
        </p:nvSpPr>
        <p:spPr bwMode="auto">
          <a:xfrm>
            <a:off x="2704963" y="5994400"/>
            <a:ext cx="188781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u="sng" dirty="0"/>
              <a:t>Spreading</a:t>
            </a:r>
            <a:r>
              <a:rPr lang="ru-RU" sz="2800" u="sng" dirty="0"/>
              <a:t> </a:t>
            </a:r>
          </a:p>
        </p:txBody>
      </p:sp>
      <p:sp>
        <p:nvSpPr>
          <p:cNvPr id="67598" name="Rectangle 16"/>
          <p:cNvSpPr>
            <a:spLocks noChangeArrowheads="1"/>
          </p:cNvSpPr>
          <p:nvPr/>
        </p:nvSpPr>
        <p:spPr bwMode="auto">
          <a:xfrm>
            <a:off x="6460999" y="6088994"/>
            <a:ext cx="1470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sz="2800" i="1" dirty="0" err="1"/>
              <a:t>W</a:t>
            </a:r>
            <a:r>
              <a:rPr lang="kk-KZ" sz="2800" i="1" baseline="-25000" dirty="0" err="1"/>
              <a:t>а</a:t>
            </a:r>
            <a:r>
              <a:rPr lang="kk-KZ" sz="2800" i="1" dirty="0"/>
              <a:t> = </a:t>
            </a:r>
            <a:r>
              <a:rPr lang="kk-KZ" sz="2800" i="1" dirty="0" err="1"/>
              <a:t>W</a:t>
            </a:r>
            <a:r>
              <a:rPr lang="kk-KZ" sz="2800" i="1" baseline="-25000" dirty="0" err="1"/>
              <a:t>с</a:t>
            </a:r>
            <a:r>
              <a:rPr lang="ru-RU" sz="2800" dirty="0"/>
              <a:t> </a:t>
            </a:r>
          </a:p>
        </p:txBody>
      </p:sp>
      <p:pic>
        <p:nvPicPr>
          <p:cNvPr id="1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4670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9450" y="556720"/>
            <a:ext cx="8291264" cy="748283"/>
          </a:xfrm>
        </p:spPr>
        <p:txBody>
          <a:bodyPr>
            <a:normAutofit fontScale="25000" lnSpcReduction="20000"/>
          </a:bodyPr>
          <a:lstStyle/>
          <a:p>
            <a:endParaRPr lang="en-U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u="sng" dirty="0">
              <a:solidFill>
                <a:schemeClr val="accent2"/>
              </a:solidFill>
            </a:endParaRPr>
          </a:p>
          <a:p>
            <a:r>
              <a:rPr lang="en-US" sz="7300" dirty="0"/>
              <a:t> </a:t>
            </a:r>
            <a:r>
              <a:rPr lang="en-US" sz="9600" dirty="0">
                <a:solidFill>
                  <a:srgbClr val="0070C0"/>
                </a:solidFill>
              </a:rPr>
              <a:t>Capillary pressure.</a:t>
            </a:r>
            <a:endParaRPr lang="ru-RU" sz="9600" dirty="0">
              <a:solidFill>
                <a:srgbClr val="0070C0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1524001" y="31252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778" y="4177960"/>
            <a:ext cx="4050695" cy="11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7" descr="data:image/jpeg;base64,/9j/4AAQSkZJRgABAQAAAQABAAD/2wCEAAkGBxESEhMTExQWFRUXFxgZGBgYGRkYHRkZFxwXFxgaGRkYHC0hGyYmJxccITEiJTUsLi4uGCEzODMsNyktLisBCgoKBQUFDgUFDisZExkrKysrKysrKysrKysrKysrKysrKysrKysrKysrKysrKysrKysrKysrKysrKysrKysrK//AABEIAKEAswMBIgACEQEDEQH/xAAbAAEAAwEBAQEAAAAAAAAAAAAAAwQFAgEGB//EAEEQAAIBAwICBgYIAwYHAAAAAAECAwAEERIhBTEGE0FRYXMiMjRxgbMjQ3SRobGywRRCkjNSYqLT8CREU1Ryk/H/xAAUAQEAAAAAAAAAAAAAAAAAAAAA/8QAFBEBAAAAAAAAAAAAAAAAAAAAAP/aAAwDAQACEQMRAD8A/YuLOR1OCRmZAcHGRvsav1ncZ+o89P3rRoFKUoFKUoFKUoPDWf0cctaWzMSSYIiSTkklFJJJ5mtA1m9GPY7XyIv0LQadKUoFZfSqRlsrtlJVhbzEEEgghGIII3BHfWpWR0v9gvPs0/y2oNes3ri13oBIEUIdh2EzOyofHHUSZz/fGPDSrN4Iuevk/wCrMzeGECwqR7xEDv2k0GlSlKBSlKBSlKDBs5mIfLN/azDmeQlcAfDGK9qOy5P50/zZKUGhxn6jz0/etGsXpReCFIHYEj+JgXbvkcRjn4uDW1QKUpQKUpQKUpQeGs3ox7Ha+RF+ha0J5VRWZiFVQSzEgAADJJJ2AHfWf0Z9jtfIi/QtBp0pSgVkdL/YLz7NP8tq16yOl/sF59mn+W1Bd4peCGGWYgkRxu5A5kIpYgZ7dqcLtjFDGhILKoDEdrY9I/E5PxqvxpdfUx/3po2PfiE9dkfFFB8Cas3t9HEF1HdjhFHrO2CdKDtOAT4AEnABNBZpWY73cnqCOAd8oMrN4aEdQvZuWPaNPbXh4dKP+cn/AKbf/RoNSlZY4dL/AN5N/Tb/AOjXoiuozkSLOg/lZAkpJ7esVghx3aBt255hp0qlbcSVnEbgxykEhGIywGMsmDhgMgHHLIzjIzdoPnrLk/nT/NkpSy5P50/zZKUDpzw43NusKuY2aWMo64yrodcbbg8mUZ8M1rcJvOuhilK6C6KzJnJRiPSQ7DdTlTsNwdhUPGfqPPT96yrNv4Sa5UD6EsszAbCPr2k1Sb7YLK2oZ9HTq/mOA+mpXgNe0ClKUClKgvbuOGNpJGCIoyzHkB/vsoKXSGMSRfw5+vPVsOWYyMy7jcZQMMjfJFddGj/wdr5EX6Frq1tWZuukzrwwRc7IhxtpBxq23bfmQDiuOjHsdr5EX6FoNOlKUCsjpf7BefZp/ltWvWT0u9hvPs0/y2oKfGOKCO6QYyVRQoPIyXLmOM5AJAHVMGONhIKvtotopbiY5ZEd5H3OFUFyFB5AAdmM4FU+F8LSQ3ksgDi5dk0kHT1SKIdOksQS2kliAM5UH1RV3hoE1sqy+mGQxvn+cDMbE/8AlgnHjQR8D47HcmRVaNmQKW6qQSrhy+n01GM+gcr2bcwQav3dlFKAJY0kAOQHUMAeWQCKjsbBYyzamd2wC741aVLFF9EAYXU2O3ck5JJq3QV7Swhiz1UaR5xnQqrnHLOkb86mLjvFdV8/d3/CXc9ZJZNJnSdbQlsjbByc5HLFBtXNusi4PvBGxBHIqewiq1leNraGUEOvqtjCyrgHUpG2eYK8wVJxpKk3IYlRQqgKoGAAAAB3ADlVPjVu7xZjx1iMsiA7ZZDnRnB0hxlC2DgOTg8qDNsuT+dP82SlR8InWSMupyrSzEf+2TIPcRyI7CCKUGpxn6jz0/eueKIEkhn7VJiJ/wAE5QH/ADJGe/bsBNe8aIHUk7fTJ+9UON8RjuI5bW3cSSyK6ZQ6lhOCNcrpkRkHdQcMxU45EgL7WDRENb4UfzRHOhh3Jg4ibPaMg5OQdivL8bRP7ZJIRv6brmMY5lpEyqDxcrnO2d8WeFXLSRgvjWMq+Bga1JVsAkkA4yAd8EVxPczhiFh1DsPWAZ+GNqDuz4nbzAtFNHIAcEo6sAdjglTz3H31HecatYiFluIYyRkB5EUkcsgMfCpZbGKXDSxIzYHrKrEduMkVC1vJF6NvFAqHcjJj9LlyRCDsBvQRx8WMg+hhlPZmRHgUHxEqh+3mFI+IIrn+C1ZaSdusPqlSmIjyxGrKVPb6Thj6R5DAGjbF9P0gUN3KSR4bkA1VuOGWwDO0EZ5scRBmPadgpLHwGSaDi34dKrBmu55AOaMtuAdu3RCG8diOVedGPY7XyIv0LXtvxuKRgirOCeWq2uEXkTuzxhRy7TXnRj2O18iL9C0GnSlKBWL01Unh18BzNrcY9/Vvitqsjpf7Be/Zp/ltQS2Kra2sYcgaERWxlsvsMDtYsxwANySOZNS8GhZIIw4w2MsNjpZiWK5HPBOM+FZt7eEOouVbSNLqkMFxOCVbKl5UjK7EA6AMgqDkggVs2d0sqh1DgHPro8bbHG6yKGHxFBNUc7sFJVdR7BnGfiagup5VOEi1jHPWF332wR/vNSWkjsCXTQc8tQbbbfI/3tQRW1xMzYeHQO/WrfgKuVBdmUAdUEJzvrYqMeGFNc2bTHPWqg5Y0Mze/OpRigmaVRzIHxrOPDZSdQvLjBOQAttjGc4GYM47OefGrU/DYHbU8UbMe1kUnbxIqkvGoE+jWOcBTpAW0udIxtsRFpx4jagzuBWqwxtGuSBPcnfn6U8rHl4mvamsuT+dP82SlBd49ErCFWAZTNHkEAg8+YNXnmjj0KWVNR0opIXJA9VR27DkKqcZ+o89P3rI6T8EuJnkMUsiCWAQjR1WEYGQ6361Scemv9nhsoOexUNW2Yx3Lxn1ZVMqeBTQkqkYwPWRgc7l32Gnf2543FGxRlnJHPTbXDjv2ZIip+BrzjzBEWc8oG6xj3RgFZD8FJPfttvWnQQSgyR+i7x6gMMAAy539WRSAfBh8KrWfD5EbU11NKMH0XEAHv8Ao4Vb8auySqvrMB7yB+dRTRpMpXUcZ5o7Kdt/WQg0Ht2ZcDqghOd9ZIGPDANc2Zm360IOWNDM3fnOpR4VzZ8PSIkq0hyMenLJIPgHYge+prkyafowpb/ESB47gGgkNZvRj2O18iL9C1YtTPk9YIwMbaGYnPjlRVfox7Ha+RF+haDTpSlArI6X+wXn2af5bVr1kdL/AGC8+zT/AC2oNelVLvhsMp1OgYgYyc8uf71NbW6RqFQaVHZ796CtfcVjiYKyzEkZ9CCeUY3HrRRkA7cuf31PaXKyoHUOAc+ujxtscbpIoYfEb1PXLuAMkgDx2oM2HhcwKk3twwBBKlbbDAHJB024ODyOCDvsRWlLqwdONWDjOwz2ZI7KjLJIGUNnIIOlsEA7bFTke8VWt+FIjBg0xI7GmmYd26s5B+NB3atcavpFiC4/lZic+4qKuVzLqwdONWDjPLPZnHZVSBrnUNaxBe3Szk/AFcUGXZcn86f5slKWXJ/On+bJSg0OM/Ueen71o1ncZ+o89P3qW5mnDYSJWXvMmn8NBoLbKCCCMg7EHtr5/gHEZQiwm2nzEREWZoCQBjSz/TEk6SpJGc7kcxW7AzFQWAVu0A6sfHAzVBgYroH+SdQpHdJGGIbGN9SkgnO3VIN87BduLWOTGtFfHLUoOM88Z91ewW6IMIqqM5woA379qjv7Z5AAs0kJBzmMRknY7HrUYY7dhnbnXNhaPHq1zyzZxjrBENOM8uqjXnntzyHLeg8vLx0ICwSyjGcoYgB4fSSKf/tTWsxdQzI0Z39F9JI/oYj8amqG6WQriNlVu9lLjx2DD86CU1m9GPY7XyIv0LU9rFOCetkRxjYLGU395kbNQdGPY7XyIv0LQadKUoFZHS/2C8+zT/Latesjpf7BefZp/ltQXrszbdUIzzzrLDuxjSD411aGTB6wIDnbQSRjbvA351FecNSVgzNKCBj0Jpox2n1Y3AJ3586mtbdY1CqWIGfXdnO++7OST99BVn4hIrEC1mcD+ZTBg+I1TA/eBVt4lkUB0BBwdLAHB8eY2qWuJkLKwDFSQQGGMqT2jUCMjnuCPA0EcFnGhJREUnnpUD8hXl7cMgBWJ5cnGEMYI8T1jqPuqra8NlRwzXc8gHNGW3CnYjfRAG8diOVaVBUsrt3JDQSxYHNzEQfAdXIx++rdcShip0kBsHBIyAewkZGfdkVUt4bkMC8sTL2hYmUn3MZTj7jQZllyfzp/myUpZcn86f5slKDQ4z9R56fvVy6uUjXVIwRe9jgb8tzVPjP1Hnp+9aNBUtOJwSkiORHIGSFYHbv2q0VB51zLKqjLEKO8nA/GuYbmNzhXVj4EH8qBc9Zp+j06v8WcePKorTr8nrOrxjbRqzn41JdO4XMahm7i2keO+k/lUVpLMSesjRBjYrIX37sFBQWJJFUZYgDvJx+dcxXKNsrKx8CD+VdSxKwwwDDuIyPxqFkhhBfCRgDdsBdvE0Fg1m9GPY7XyIv0LU1vxWCQ6UlRmwTgEE7VD0Y9jtfIi/QtBp0pSgVkdL/YLz7NP8tq16yOl/sF59mn+W1BrMwAJOwHM1Cl3GxwHQk9gYH96mZQQQRkHYg9tQC1iT0giLjfOlRjvOeygrx8EtlIZYUBBBBA5Ebg1ekzg6casHGeWezOKijvImICyISeQDAn7s1LKSAdIBODgE4BPYCcHHvoKkH8TqGvqtPbp15+GdquMwAJJwBzJqlbz3BYB4Y1XtIlLEfDqxn76usoIIIyDsQe0UESXcbHAdCT2BgT+dTVAlnEpyEQEdoUAj44qtFxu2YhVmjJJAADDcnYAUGdZcn86f5slKWXJ/On+bJSg0OM/Ueen71o1ncZ+o89P3qxecPhmx1saSac41KGxnGcZ9w+6gmkjVhhgCO4jP51zFbou6qqnwAH5VzZ2UUQKxoqAnJCgKCdhnb3Cp6Cpd8ShiIWSRUJGQCcbcqmtrlJF1IwZe8ctqlpQVLviUMRCySKpIzgnG3LP4VNbXKSLqRgyntHLbnUtRzzKilmICjmT2UHZrN6Mex2vkRfoWprfikEh0pIrNgnAPdUPRj2O18iL9C0GnSlKBWR0v8AYLz7NP8ALatesjpf7BefZp/ltQa9eMoIIO4PMVFdWscq6ZEV154YAjblsais+GQREmKJEJGCVULkfCglS0jU5CKCO0KAfyry7vI4gDI4QE4BJxvU9KCvZ30UuerdXxjODnGeX5V7d3scQBkcICcAk43qelBXs76KXPVur4xnBzjPL8qsUNUI+NWzEKJVJJAAzzJ2AoM2y5P50/zZKUsuT+dP82SlBs3dsJNGTjS4f36c7fjVilKDmVAwKnOCCDglTvtsQcj3jes+24JFGwdWnJHLVc3Dju3V5Cp+IrSpQKzouA2ikMtvCCCCCI1BBG4I22q/JIq41EDJAGTjc7AfGqs15iSFRgpIH9IHfUAGXHYQQH379PecBcpSlANV+HWohijiBJEaKgJ5kKAuT91WKUClKUCqvFLITwywkkCWN4yRzAdSpIz76tUoFKUoMt+Awli2q4ySTtdXIGSc7KJcAeA2rUpUN5crEjSOSFUEnALHA7lUEse4DJJ2FBWn4JauxZ4ImY7klFJJ8SRV5FAAAGABgAdgFZk3FmSKWZ4XjjjwTrK6igOZJAqFsBV9IA+mdJGkHGdSgUpSgoQ8MC59I7s7f1szkf5q9q9SgUpSgUpSg+a6T2dxIZVWMyo8ARNLopiZmdZ3GsjLlHXRzGY2BKBstZhgZ7iHRhIrZHV0UDT1rrGEVDpBIRdfcPTXmQQu5XMcaqMKABucAY3JyeXeTmg6pSlApSlApSlApSlApSlArJ6SW5kjRTr0CWNpOrzq0odY06Rq9ZU9XfuxWtSg+VveHN/CTW8QWI3TlY49PoxRuESQhBgLhA8hH95j2mvqqi6hdevHpadOcnYZzgDkM9uOeBnOBiWgUpSgUpSgUpSgUpSgUpSgUpSgUpSgUpSgUpSgUpSgUpSgUpSgUpSgUpSg/9k="/>
          <p:cNvSpPr>
            <a:spLocks noChangeAspect="1" noChangeArrowheads="1"/>
          </p:cNvSpPr>
          <p:nvPr/>
        </p:nvSpPr>
        <p:spPr bwMode="auto">
          <a:xfrm>
            <a:off x="1644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9" name="AutoShape 9" descr="data:image/jpeg;base64,/9j/4AAQSkZJRgABAQAAAQABAAD/2wCEAAkGBxESEhMTExQWFRUXFxgZGBgYGRkYHRkZFxwXFxgaGRkYHC0hGyYmJxccITEiJTUsLi4uGCEzODMsNyktLisBCgoKBQUFDgUFDisZExkrKysrKysrKysrKysrKysrKysrKysrKysrKysrKysrKysrKysrKysrKysrKysrKysrK//AABEIAKEAswMBIgACEQEDEQH/xAAbAAEAAwEBAQEAAAAAAAAAAAAAAwQFAgEGB//EAEEQAAIBAwICBgYIAwYHAAAAAAECAwAEERIhBTEGE0FRYXMiMjRxgbMjQ3SRobGywRRCkjNSYqLT8CREU1Ryk/H/xAAUAQEAAAAAAAAAAAAAAAAAAAAA/8QAFBEBAAAAAAAAAAAAAAAAAAAAAP/aAAwDAQACEQMRAD8A/YuLOR1OCRmZAcHGRvsav1ncZ+o89P3rRoFKUoFKUoFKUoPDWf0cctaWzMSSYIiSTkklFJJJ5mtA1m9GPY7XyIv0LQadKUoFZfSqRlsrtlJVhbzEEEgghGIII3BHfWpWR0v9gvPs0/y2oNes3ri13oBIEUIdh2EzOyofHHUSZz/fGPDSrN4Iuevk/wCrMzeGECwqR7xEDv2k0GlSlKBSlKBSlKDBs5mIfLN/azDmeQlcAfDGK9qOy5P50/zZKUGhxn6jz0/etGsXpReCFIHYEj+JgXbvkcRjn4uDW1QKUpQKUpQKUpQeGs3ox7Ha+RF+ha0J5VRWZiFVQSzEgAADJJJ2AHfWf0Z9jtfIi/QtBp0pSgVkdL/YLz7NP8tq16yOl/sF59mn+W1Bd4peCGGWYgkRxu5A5kIpYgZ7dqcLtjFDGhILKoDEdrY9I/E5PxqvxpdfUx/3po2PfiE9dkfFFB8Cas3t9HEF1HdjhFHrO2CdKDtOAT4AEnABNBZpWY73cnqCOAd8oMrN4aEdQvZuWPaNPbXh4dKP+cn/AKbf/RoNSlZY4dL/AN5N/Tb/AOjXoiuozkSLOg/lZAkpJ7esVghx3aBt255hp0qlbcSVnEbgxykEhGIywGMsmDhgMgHHLIzjIzdoPnrLk/nT/NkpSy5P50/zZKUDpzw43NusKuY2aWMo64yrodcbbg8mUZ8M1rcJvOuhilK6C6KzJnJRiPSQ7DdTlTsNwdhUPGfqPPT96yrNv4Sa5UD6EsszAbCPr2k1Sb7YLK2oZ9HTq/mOA+mpXgNe0ClKUClKgvbuOGNpJGCIoyzHkB/vsoKXSGMSRfw5+vPVsOWYyMy7jcZQMMjfJFddGj/wdr5EX6Frq1tWZuukzrwwRc7IhxtpBxq23bfmQDiuOjHsdr5EX6FoNOlKUCsjpf7BefZp/ltWvWT0u9hvPs0/y2oKfGOKCO6QYyVRQoPIyXLmOM5AJAHVMGONhIKvtotopbiY5ZEd5H3OFUFyFB5AAdmM4FU+F8LSQ3ksgDi5dk0kHT1SKIdOksQS2kliAM5UH1RV3hoE1sqy+mGQxvn+cDMbE/8AlgnHjQR8D47HcmRVaNmQKW6qQSrhy+n01GM+gcr2bcwQav3dlFKAJY0kAOQHUMAeWQCKjsbBYyzamd2wC741aVLFF9EAYXU2O3ck5JJq3QV7Swhiz1UaR5xnQqrnHLOkb86mLjvFdV8/d3/CXc9ZJZNJnSdbQlsjbByc5HLFBtXNusi4PvBGxBHIqewiq1leNraGUEOvqtjCyrgHUpG2eYK8wVJxpKk3IYlRQqgKoGAAAAB3ADlVPjVu7xZjx1iMsiA7ZZDnRnB0hxlC2DgOTg8qDNsuT+dP82SlR8InWSMupyrSzEf+2TIPcRyI7CCKUGpxn6jz0/eueKIEkhn7VJiJ/wAE5QH/ADJGe/bsBNe8aIHUk7fTJ+9UON8RjuI5bW3cSSyK6ZQ6lhOCNcrpkRkHdQcMxU45EgL7WDRENb4UfzRHOhh3Jg4ibPaMg5OQdivL8bRP7ZJIRv6brmMY5lpEyqDxcrnO2d8WeFXLSRgvjWMq+Bga1JVsAkkA4yAd8EVxPczhiFh1DsPWAZ+GNqDuz4nbzAtFNHIAcEo6sAdjglTz3H31HecatYiFluIYyRkB5EUkcsgMfCpZbGKXDSxIzYHrKrEduMkVC1vJF6NvFAqHcjJj9LlyRCDsBvQRx8WMg+hhlPZmRHgUHxEqh+3mFI+IIrn+C1ZaSdusPqlSmIjyxGrKVPb6Thj6R5DAGjbF9P0gUN3KSR4bkA1VuOGWwDO0EZ5scRBmPadgpLHwGSaDi34dKrBmu55AOaMtuAdu3RCG8diOVedGPY7XyIv0LXtvxuKRgirOCeWq2uEXkTuzxhRy7TXnRj2O18iL9C0GnSlKBWL01Unh18BzNrcY9/Vvitqsjpf7Be/Zp/ltQS2Kra2sYcgaERWxlsvsMDtYsxwANySOZNS8GhZIIw4w2MsNjpZiWK5HPBOM+FZt7eEOouVbSNLqkMFxOCVbKl5UjK7EA6AMgqDkggVs2d0sqh1DgHPro8bbHG6yKGHxFBNUc7sFJVdR7BnGfiagup5VOEi1jHPWF332wR/vNSWkjsCXTQc8tQbbbfI/3tQRW1xMzYeHQO/WrfgKuVBdmUAdUEJzvrYqMeGFNc2bTHPWqg5Y0Mze/OpRigmaVRzIHxrOPDZSdQvLjBOQAttjGc4GYM47OefGrU/DYHbU8UbMe1kUnbxIqkvGoE+jWOcBTpAW0udIxtsRFpx4jagzuBWqwxtGuSBPcnfn6U8rHl4mvamsuT+dP82SlBd49ErCFWAZTNHkEAg8+YNXnmjj0KWVNR0opIXJA9VR27DkKqcZ+o89P3rI6T8EuJnkMUsiCWAQjR1WEYGQ6361Scemv9nhsoOexUNW2Yx3Lxn1ZVMqeBTQkqkYwPWRgc7l32Gnf2543FGxRlnJHPTbXDjv2ZIip+BrzjzBEWc8oG6xj3RgFZD8FJPfttvWnQQSgyR+i7x6gMMAAy539WRSAfBh8KrWfD5EbU11NKMH0XEAHv8Ao4Vb8auySqvrMB7yB+dRTRpMpXUcZ5o7Kdt/WQg0Ht2ZcDqghOd9ZIGPDANc2Zm360IOWNDM3fnOpR4VzZ8PSIkq0hyMenLJIPgHYge+prkyafowpb/ESB47gGgkNZvRj2O18iL9C1YtTPk9YIwMbaGYnPjlRVfox7Ha+RF+haDTpSlArI6X+wXn2af5bVr1kdL/AGC8+zT/AC2oNelVLvhsMp1OgYgYyc8uf71NbW6RqFQaVHZ796CtfcVjiYKyzEkZ9CCeUY3HrRRkA7cuf31PaXKyoHUOAc+ujxtscbpIoYfEb1PXLuAMkgDx2oM2HhcwKk3twwBBKlbbDAHJB024ODyOCDvsRWlLqwdONWDjOwz2ZI7KjLJIGUNnIIOlsEA7bFTke8VWt+FIjBg0xI7GmmYd26s5B+NB3atcavpFiC4/lZic+4qKuVzLqwdONWDjPLPZnHZVSBrnUNaxBe3Szk/AFcUGXZcn86f5slKWXJ/On+bJSg0OM/Ueen71o1ncZ+o89P3qW5mnDYSJWXvMmn8NBoLbKCCCMg7EHtr5/gHEZQiwm2nzEREWZoCQBjSz/TEk6SpJGc7kcxW7AzFQWAVu0A6sfHAzVBgYroH+SdQpHdJGGIbGN9SkgnO3VIN87BduLWOTGtFfHLUoOM88Z91ewW6IMIqqM5woA379qjv7Z5AAs0kJBzmMRknY7HrUYY7dhnbnXNhaPHq1zyzZxjrBENOM8uqjXnntzyHLeg8vLx0ICwSyjGcoYgB4fSSKf/tTWsxdQzI0Z39F9JI/oYj8amqG6WQriNlVu9lLjx2DD86CU1m9GPY7XyIv0LU9rFOCetkRxjYLGU395kbNQdGPY7XyIv0LQadKUoFZHS/2C8+zT/Latesjpf7BefZp/ltQXrszbdUIzzzrLDuxjSD411aGTB6wIDnbQSRjbvA351FecNSVgzNKCBj0Jpox2n1Y3AJ3586mtbdY1CqWIGfXdnO++7OST99BVn4hIrEC1mcD+ZTBg+I1TA/eBVt4lkUB0BBwdLAHB8eY2qWuJkLKwDFSQQGGMqT2jUCMjnuCPA0EcFnGhJREUnnpUD8hXl7cMgBWJ5cnGEMYI8T1jqPuqra8NlRwzXc8gHNGW3CnYjfRAG8diOVaVBUsrt3JDQSxYHNzEQfAdXIx++rdcShip0kBsHBIyAewkZGfdkVUt4bkMC8sTL2hYmUn3MZTj7jQZllyfzp/myUpZcn86f5slKDQ4z9R56fvVy6uUjXVIwRe9jgb8tzVPjP1Hnp+9aNBUtOJwSkiORHIGSFYHbv2q0VB51zLKqjLEKO8nA/GuYbmNzhXVj4EH8qBc9Zp+j06v8WcePKorTr8nrOrxjbRqzn41JdO4XMahm7i2keO+k/lUVpLMSesjRBjYrIX37sFBQWJJFUZYgDvJx+dcxXKNsrKx8CD+VdSxKwwwDDuIyPxqFkhhBfCRgDdsBdvE0Fg1m9GPY7XyIv0LU1vxWCQ6UlRmwTgEE7VD0Y9jtfIi/QtBp0pSgVkdL/YLz7NP8tq16yOl/sF59mn+W1BrMwAJOwHM1Cl3GxwHQk9gYH96mZQQQRkHYg9tQC1iT0giLjfOlRjvOeygrx8EtlIZYUBBBBA5Ebg1ekzg6casHGeWezOKijvImICyISeQDAn7s1LKSAdIBODgE4BPYCcHHvoKkH8TqGvqtPbp15+GdquMwAJJwBzJqlbz3BYB4Y1XtIlLEfDqxn76usoIIIyDsQe0UESXcbHAdCT2BgT+dTVAlnEpyEQEdoUAj44qtFxu2YhVmjJJAADDcnYAUGdZcn86f5slKWXJ/On+bJSg0OM/Ueen71o1ncZ+o89P3qxecPhmx1saSac41KGxnGcZ9w+6gmkjVhhgCO4jP51zFbou6qqnwAH5VzZ2UUQKxoqAnJCgKCdhnb3Cp6Cpd8ShiIWSRUJGQCcbcqmtrlJF1IwZe8ctqlpQVLviUMRCySKpIzgnG3LP4VNbXKSLqRgyntHLbnUtRzzKilmICjmT2UHZrN6Mex2vkRfoWprfikEh0pIrNgnAPdUPRj2O18iL9C0GnSlKBWR0v8AYLz7NP8ALatesjpf7BefZp/ltQa9eMoIIO4PMVFdWscq6ZEV154YAjblsais+GQREmKJEJGCVULkfCglS0jU5CKCO0KAfyry7vI4gDI4QE4BJxvU9KCvZ30UuerdXxjODnGeX5V7d3scQBkcICcAk43qelBXs76KXPVur4xnBzjPL8qsUNUI+NWzEKJVJJAAzzJ2AoM2y5P50/zZKUsuT+dP82SlBs3dsJNGTjS4f36c7fjVilKDmVAwKnOCCDglTvtsQcj3jes+24JFGwdWnJHLVc3Dju3V5Cp+IrSpQKzouA2ikMtvCCCCCI1BBG4I22q/JIq41EDJAGTjc7AfGqs15iSFRgpIH9IHfUAGXHYQQH379PecBcpSlANV+HWohijiBJEaKgJ5kKAuT91WKUClKUCqvFLITwywkkCWN4yRzAdSpIz76tUoFKUoMt+Awli2q4ySTtdXIGSc7KJcAeA2rUpUN5crEjSOSFUEnALHA7lUEse4DJJ2FBWn4JauxZ4ImY7klFJJ8SRV5FAAAGABgAdgFZk3FmSKWZ4XjjjwTrK6igOZJAqFsBV9IA+mdJGkHGdSgUpSgoQ8MC59I7s7f1szkf5q9q9SgUpSgUpSg+a6T2dxIZVWMyo8ARNLopiZmdZ3GsjLlHXRzGY2BKBstZhgZ7iHRhIrZHV0UDT1rrGEVDpBIRdfcPTXmQQu5XMcaqMKABucAY3JyeXeTmg6pSlApSlApSlApSlApSlArJ6SW5kjRTr0CWNpOrzq0odY06Rq9ZU9XfuxWtSg+VveHN/CTW8QWI3TlY49PoxRuESQhBgLhA8hH95j2mvqqi6hdevHpadOcnYZzgDkM9uOeBnOBiWgUpSgUpSgUpSgUpSgUpSgUpSgUpSgUpSgUpSgUpSgUpSgUpSgUpSgUpSg/9k="/>
          <p:cNvSpPr>
            <a:spLocks noChangeAspect="1" noChangeArrowheads="1"/>
          </p:cNvSpPr>
          <p:nvPr/>
        </p:nvSpPr>
        <p:spPr bwMode="auto">
          <a:xfrm>
            <a:off x="1644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C:\Users\akbota307\Desktop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3631" y="1465020"/>
            <a:ext cx="2736304" cy="2461145"/>
          </a:xfrm>
          <a:prstGeom prst="rect">
            <a:avLst/>
          </a:prstGeom>
          <a:noFill/>
        </p:spPr>
      </p:pic>
      <p:graphicFrame>
        <p:nvGraphicFramePr>
          <p:cNvPr id="10251" name="Object 9"/>
          <p:cNvGraphicFramePr>
            <a:graphicFrameLocks noChangeAspect="1"/>
          </p:cNvGraphicFramePr>
          <p:nvPr/>
        </p:nvGraphicFramePr>
        <p:xfrm>
          <a:off x="7558089" y="1916114"/>
          <a:ext cx="38893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Формула" r:id="rId5" imgW="139680" imgH="393480" progId="Equation.3">
                  <p:embed/>
                </p:oleObj>
              </mc:Choice>
              <mc:Fallback>
                <p:oleObj name="Формула" r:id="rId5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089" y="1916114"/>
                        <a:ext cx="388937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8112225" y="2267580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- </a:t>
            </a:r>
            <a:r>
              <a:rPr lang="en-US" dirty="0"/>
              <a:t>curvature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03912" y="3131677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Δ</a:t>
            </a:r>
            <a:r>
              <a:rPr lang="kk-KZ" sz="2400" dirty="0"/>
              <a:t>Р  </a:t>
            </a:r>
            <a:r>
              <a:rPr lang="en-US" sz="2400" dirty="0"/>
              <a:t>and</a:t>
            </a:r>
            <a:r>
              <a:rPr lang="kk-KZ" dirty="0"/>
              <a:t> </a:t>
            </a:r>
            <a:r>
              <a:rPr lang="ru-RU" dirty="0"/>
              <a:t> </a:t>
            </a:r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6744072" y="2930525"/>
          <a:ext cx="360040" cy="99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Формула" r:id="rId7" imgW="139680" imgH="393480" progId="Equation.3">
                  <p:embed/>
                </p:oleObj>
              </mc:Choice>
              <mc:Fallback>
                <p:oleObj name="Формула" r:id="rId7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072" y="2930525"/>
                        <a:ext cx="360040" cy="995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176121" y="3131676"/>
            <a:ext cx="140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en-US" dirty="0"/>
              <a:t>relationship </a:t>
            </a:r>
            <a:endParaRPr lang="ru-RU" sz="2400" dirty="0"/>
          </a:p>
        </p:txBody>
      </p:sp>
      <p:pic>
        <p:nvPicPr>
          <p:cNvPr id="10253" name="Picture 13" descr="C:\Users\akbota307\Desktop\imagesCAWIHY1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31504" y="3896311"/>
            <a:ext cx="4680521" cy="2773049"/>
          </a:xfrm>
          <a:prstGeom prst="rect">
            <a:avLst/>
          </a:prstGeom>
          <a:noFill/>
        </p:spPr>
      </p:pic>
      <p:pic>
        <p:nvPicPr>
          <p:cNvPr id="16" name="Picture 1" descr="header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8219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512</Words>
  <Application>Microsoft Office PowerPoint</Application>
  <PresentationFormat>Широкоэкранный</PresentationFormat>
  <Paragraphs>143</Paragraphs>
  <Slides>16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Kz Times New Roman</vt:lpstr>
      <vt:lpstr>Symbol</vt:lpstr>
      <vt:lpstr>Times New Roman</vt:lpstr>
      <vt:lpstr>Times New Roman KZ</vt:lpstr>
      <vt:lpstr>Тема Office</vt:lpstr>
      <vt:lpstr>Формула</vt:lpstr>
      <vt:lpstr>Презентация PowerPoint</vt:lpstr>
      <vt:lpstr>Surface tension </vt:lpstr>
      <vt:lpstr>Chemical nature of substances</vt:lpstr>
      <vt:lpstr>    Modification of solid surfaces by wetting phenomena. Flotation as an enrichment method of sulfide ores.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Method of maximal pressure of bubble  (Rehbinder pressure )</vt:lpstr>
      <vt:lpstr>Презентация PowerPoint</vt:lpstr>
      <vt:lpstr>Determination of surface tension by liquid capillary  rise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Адильбекова Акбота</dc:creator>
  <cp:lastModifiedBy>admin</cp:lastModifiedBy>
  <cp:revision>14</cp:revision>
  <dcterms:created xsi:type="dcterms:W3CDTF">2017-03-02T09:17:10Z</dcterms:created>
  <dcterms:modified xsi:type="dcterms:W3CDTF">2021-11-07T14:35:41Z</dcterms:modified>
</cp:coreProperties>
</file>